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57" r:id="rId4"/>
    <p:sldId id="289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266" r:id="rId31"/>
    <p:sldId id="307" r:id="rId32"/>
    <p:sldId id="276" r:id="rId33"/>
    <p:sldId id="277" r:id="rId34"/>
    <p:sldId id="278" r:id="rId35"/>
    <p:sldId id="268" r:id="rId36"/>
  </p:sldIdLst>
  <p:sldSz cx="12192000" cy="6858000"/>
  <p:notesSz cx="6815138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6" userDrawn="1">
          <p15:clr>
            <a:srgbClr val="A4A3A4"/>
          </p15:clr>
        </p15:guide>
        <p15:guide id="2" pos="982" userDrawn="1">
          <p15:clr>
            <a:srgbClr val="A4A3A4"/>
          </p15:clr>
        </p15:guide>
        <p15:guide id="3" pos="302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5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8" y="996"/>
      </p:cViewPr>
      <p:guideLst>
        <p:guide orient="horz" pos="1956"/>
        <p:guide pos="982"/>
        <p:guide pos="30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831EB-44DB-131E-6667-34D56A379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0BD19F-BF5A-CB59-8A06-C9C11291A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CB2A9-B90E-C6BD-7D4A-4E64881B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963303-449A-2B9B-AF3D-C61A38946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2EB270-7057-5CA8-B26C-0D2AA2AC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4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8A25D-2CA7-A8C8-43CA-29E7155C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AE5A89-ADA8-59BE-F4DD-EB713B423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BC1C9C-E6E0-800D-7071-AD4DE9A66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DBBFA8-A440-9C96-3FCE-432827CA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FDC416-8B9E-5F21-01CB-3C37B411D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040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E836D0-91AB-606B-92AD-44D058D38C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BE47E9-7EA0-562B-AD04-0491E00DF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7D7EDA-9703-5111-CDF8-8EE9C834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159EA9-63BF-35FA-5A40-31C65B10D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A8187B-F841-18BB-45FB-70E5538D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940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831EB-44DB-131E-6667-34D56A379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0BD19F-BF5A-CB59-8A06-C9C11291A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CB2A9-B90E-C6BD-7D4A-4E64881B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963303-449A-2B9B-AF3D-C61A38946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2EB270-7057-5CA8-B26C-0D2AA2AC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417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5BEE3-C4EB-6FD9-C69F-00A93ED4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42E620-39B1-ACE5-A96C-2B1AB60B8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B2EE4-84FA-EC71-78EA-74D51962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BBEDAC-92D9-A70B-B791-FBDF410D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E7C35D-23FD-CF44-AC8C-0DA4B277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694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DFFB9-DFF1-1859-7D4A-0608C75C8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A9A567-4CE7-1A46-C055-14BE14029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DA6C43-C184-0D36-05B4-7ECDAA20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A9D00C-29F2-613C-3D87-013D0849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822E92-5002-DEAE-86A1-2FF7714C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669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1BD94-CFAA-F99C-68CF-A5719180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6A837F-B8B3-DC26-F91C-04B3B552C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16C6B6-FEAC-6C14-3499-1BBEE36FA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16FB60-B737-7EE0-2814-C9FEF0A24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708A0A-9114-EF19-8068-088B91B6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572791-AD7C-F12A-108B-6B1230217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23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D7116-A855-827B-ED06-2E4EA0DB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B4112A-8B09-596E-0DE9-2BF8B4A5D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B90D46-7324-D776-01AF-9E03B4560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D13423-4789-A7EC-DD5E-DA4B8310F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52DE11-1CF4-FA4E-3F43-9C2DD511C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16BFF41-97DD-1AFD-25DA-A2444F6F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9D4B02-AED5-BE2F-AF96-06AA06D6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0DB7F3-4FEA-DB68-6DA8-3C28AE24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314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33C2D-3850-59EC-03A5-BCBF48C3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7A0FB0-1CD2-64EC-70BA-A4C23CB0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158C44-6466-4AF7-A6C3-C4806F5C4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9304C4-A323-A20C-922E-44840FC9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104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9F7041-34EC-4447-258F-1898420E9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520275-9392-2230-060C-5A83088F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9935EF-F855-56F3-6BC3-1165D9A8A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50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93A0B-2061-CA32-E16F-CE2A8859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C0C4D7-7226-4670-198B-5A501EB51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EDC6A0-7A07-FBB0-542C-E81BFC853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C149B5-BB37-4376-1A86-E85D5D13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5BC6D0-4AEA-F5F4-E0D7-9A85DC14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865C35-9526-A8F1-5AB2-203CC340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87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5BEE3-C4EB-6FD9-C69F-00A93ED4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42E620-39B1-ACE5-A96C-2B1AB60B8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B2EE4-84FA-EC71-78EA-74D51962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BBEDAC-92D9-A70B-B791-FBDF410D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E7C35D-23FD-CF44-AC8C-0DA4B277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32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79924-A694-5372-3141-D13367B1C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3FA15D-D729-FDFE-9784-BC19A70E4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48370E-0D34-57C9-5B80-7D5F0D608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892D72-22DD-D210-E5D4-AEA26B70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FD6902-2EC5-5F0E-4237-5CB9BC94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5BE6FE-8D1D-1431-2BA7-640D2272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137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8A25D-2CA7-A8C8-43CA-29E7155C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AE5A89-ADA8-59BE-F4DD-EB713B423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BC1C9C-E6E0-800D-7071-AD4DE9A66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DBBFA8-A440-9C96-3FCE-432827CA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FDC416-8B9E-5F21-01CB-3C37B411D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8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E836D0-91AB-606B-92AD-44D058D38C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BE47E9-7EA0-562B-AD04-0491E00DF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7D7EDA-9703-5111-CDF8-8EE9C834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159EA9-63BF-35FA-5A40-31C65B10D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A8187B-F841-18BB-45FB-70E5538D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29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DFFB9-DFF1-1859-7D4A-0608C75C8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A9A567-4CE7-1A46-C055-14BE14029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DA6C43-C184-0D36-05B4-7ECDAA20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A9D00C-29F2-613C-3D87-013D0849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822E92-5002-DEAE-86A1-2FF7714C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3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1BD94-CFAA-F99C-68CF-A5719180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6A837F-B8B3-DC26-F91C-04B3B552C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16C6B6-FEAC-6C14-3499-1BBEE36FA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16FB60-B737-7EE0-2814-C9FEF0A24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708A0A-9114-EF19-8068-088B91B6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572791-AD7C-F12A-108B-6B1230217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932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D7116-A855-827B-ED06-2E4EA0DB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B4112A-8B09-596E-0DE9-2BF8B4A5D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B90D46-7324-D776-01AF-9E03B4560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D13423-4789-A7EC-DD5E-DA4B8310F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52DE11-1CF4-FA4E-3F43-9C2DD511C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16BFF41-97DD-1AFD-25DA-A2444F6F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9D4B02-AED5-BE2F-AF96-06AA06D6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0DB7F3-4FEA-DB68-6DA8-3C28AE24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08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33C2D-3850-59EC-03A5-BCBF48C3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7A0FB0-1CD2-64EC-70BA-A4C23CB0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158C44-6466-4AF7-A6C3-C4806F5C4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9304C4-A323-A20C-922E-44840FC9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9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9F7041-34EC-4447-258F-1898420E9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520275-9392-2230-060C-5A83088F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9935EF-F855-56F3-6BC3-1165D9A8A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01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93A0B-2061-CA32-E16F-CE2A8859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C0C4D7-7226-4670-198B-5A501EB51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EDC6A0-7A07-FBB0-542C-E81BFC853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C149B5-BB37-4376-1A86-E85D5D13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5BC6D0-4AEA-F5F4-E0D7-9A85DC14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865C35-9526-A8F1-5AB2-203CC340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77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79924-A694-5372-3141-D13367B1C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3FA15D-D729-FDFE-9784-BC19A70E4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48370E-0D34-57C9-5B80-7D5F0D608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892D72-22DD-D210-E5D4-AEA26B70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FD6902-2EC5-5F0E-4237-5CB9BC94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5BE6FE-8D1D-1431-2BA7-640D2272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015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DAC4F-4BD5-8891-845F-7A759787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A1FAF4-90C4-95C8-B8A4-8BF7D6C67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1DCF6A-C9BC-607B-420F-B348BE410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4FAC30-8D9F-08A8-6BAC-EB55AFE26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1CACD8-E34E-AD57-C5D6-61F061D2D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0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DAC4F-4BD5-8891-845F-7A759787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A1FAF4-90C4-95C8-B8A4-8BF7D6C67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1DCF6A-C9BC-607B-420F-B348BE410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5B304-C0C4-48C1-BC4B-2FF496DEDF7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4FAC30-8D9F-08A8-6BAC-EB55AFE26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1CACD8-E34E-AD57-C5D6-61F061D2D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5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6.jpg"/><Relationship Id="rId7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image" Target="../media/image10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.png"/><Relationship Id="rId7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28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4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g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mailto:ppp-info@adm.kaluga.ru" TargetMode="External"/><Relationship Id="rId7" Type="http://schemas.openxmlformats.org/officeDocument/2006/relationships/image" Target="../media/image6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3.jpeg"/><Relationship Id="rId9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25CFEF-0511-0B14-6696-069AE89ED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13" y="339837"/>
            <a:ext cx="679743" cy="78306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DA41DB-828C-6C55-C36E-77658679D534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B864BE-604A-1EDC-26C3-1B3A7D43E127}"/>
              </a:ext>
            </a:extLst>
          </p:cNvPr>
          <p:cNvSpPr txBox="1"/>
          <p:nvPr/>
        </p:nvSpPr>
        <p:spPr>
          <a:xfrm>
            <a:off x="479425" y="2449314"/>
            <a:ext cx="9979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atin typeface="Bahnschrift" panose="020B0502040204020203" pitchFamily="34" charset="0"/>
              </a:rPr>
              <a:t>ПРОЕКТЫ В ОТНОШЕНИИ </a:t>
            </a:r>
            <a:br>
              <a:rPr lang="ru-RU" sz="3000" b="1" dirty="0">
                <a:latin typeface="Bahnschrift" panose="020B0502040204020203" pitchFamily="34" charset="0"/>
              </a:rPr>
            </a:br>
            <a:r>
              <a:rPr lang="ru-RU" sz="3000" b="1" dirty="0">
                <a:latin typeface="Bahnschrift" panose="020B0502040204020203" pitchFamily="34" charset="0"/>
              </a:rPr>
              <a:t>СОХРАНЕНИЯ ОБЪЕКТОВ КУЛЬТУРНОГО НАСЛЕДИЯ,</a:t>
            </a:r>
            <a:br>
              <a:rPr lang="ru-RU" sz="3000" b="1" dirty="0">
                <a:latin typeface="Bahnschrift" panose="020B0502040204020203" pitchFamily="34" charset="0"/>
              </a:rPr>
            </a:br>
            <a:r>
              <a:rPr lang="ru-RU" sz="3000" b="1" dirty="0">
                <a:latin typeface="Bahnschrift" panose="020B0502040204020203" pitchFamily="34" charset="0"/>
              </a:rPr>
              <a:t>РАСПОЛОЖЕННЫХ НА ТЕРРИТОРИИ Г. КАЛУГИ</a:t>
            </a:r>
            <a:endParaRPr lang="ru-RU" sz="3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39BF492-09E7-8C9D-937A-BCB807338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015" y="5802615"/>
            <a:ext cx="2345436" cy="624840"/>
          </a:xfrm>
          <a:prstGeom prst="rect">
            <a:avLst/>
          </a:prstGeom>
        </p:spPr>
      </p:pic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B6B569A5-BED5-248B-5D49-56A5FA622EAD}"/>
              </a:ext>
            </a:extLst>
          </p:cNvPr>
          <p:cNvSpPr txBox="1">
            <a:spLocks/>
          </p:cNvSpPr>
          <p:nvPr/>
        </p:nvSpPr>
        <p:spPr>
          <a:xfrm>
            <a:off x="9261447" y="6293034"/>
            <a:ext cx="1838056" cy="4586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Bahnschrift" panose="020B0502040204020203" pitchFamily="34" charset="0"/>
              </a:rPr>
              <a:t>КАЛУГА 2023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B6E711-CF88-DCA2-B440-5336294B16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b="5671"/>
          <a:stretch/>
        </p:blipFill>
        <p:spPr>
          <a:xfrm>
            <a:off x="479425" y="5733046"/>
            <a:ext cx="189296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7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СОСТОЯНИЕ ОБЪЕКТА НА 2023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325138" y="6189785"/>
            <a:ext cx="604265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Bahnschrift" panose="020B0502040204020203" pitchFamily="34" charset="0"/>
              </a:rPr>
              <a:t>1</a:t>
            </a:r>
            <a:r>
              <a:rPr lang="en-US" dirty="0">
                <a:solidFill>
                  <a:prstClr val="white"/>
                </a:solidFill>
                <a:latin typeface="Bahnschrift" panose="020B0502040204020203" pitchFamily="34" charset="0"/>
              </a:rPr>
              <a:t>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47B4A7-8951-DC47-F56F-8A70D42CF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45" y="1557338"/>
            <a:ext cx="3428137" cy="24449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D41A02-4F16-AF60-7D70-32A601044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292" y="4118212"/>
            <a:ext cx="3428137" cy="24631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911A44-3368-597C-8589-F8D159E0AF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147" y="1557338"/>
            <a:ext cx="3428137" cy="24358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0E1D246-1003-B8EA-25F3-FD7767450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4139385"/>
            <a:ext cx="3375235" cy="244194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EA47537-3551-2DE9-E92A-39B24FEC1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86" y="1605819"/>
            <a:ext cx="3392293" cy="24449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D741B9-3EBC-B128-F5C2-30C21C0CA0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147" y="4082756"/>
            <a:ext cx="3428137" cy="243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54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0C871-86E8-ED44-0FD1-71EB7301391D}"/>
              </a:ext>
            </a:extLst>
          </p:cNvPr>
          <p:cNvSpPr txBox="1"/>
          <p:nvPr/>
        </p:nvSpPr>
        <p:spPr>
          <a:xfrm>
            <a:off x="11493305" y="6244269"/>
            <a:ext cx="436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0D37D-B594-9CD0-F855-006440429FD3}"/>
              </a:ext>
            </a:extLst>
          </p:cNvPr>
          <p:cNvSpPr txBox="1"/>
          <p:nvPr/>
        </p:nvSpPr>
        <p:spPr>
          <a:xfrm>
            <a:off x="234634" y="1485220"/>
            <a:ext cx="6322577" cy="5173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Общее состояние памятника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требуется проведение ремонтно-реставрационных работ;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Перекрытия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стены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стены кирпичные, перекрытия деревянные по бокам из брусьев с засыпным утеплением.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некоторых местах наблюдается отслоение кирпичной кладки, а также разрушение утеплительной кладки.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Полы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дощатые по лагам на кирпичных столбиках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 масляной окраской. Местами прогнившие лаги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дощатый настил (требуют замены).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Крыша –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шиферная, по обрешетке и деревянным стропилам. Шифер местами треснут и требует замены.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Двери  и  окна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 двери   деревянные,   наблюдаются   деформации   дверных   полотен, а также оконных рам.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Проемы  (окна,  двери)  –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окна  с  деревянными  рамами,  двойные  –  глухие,  двери  филенчатые деревянные.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Внутренняя отделка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мокрая штукатурка, стены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потолки окрашены клеевыми красками.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Наружная отделка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цементно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–известковая штукатурка.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Отопление –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автономный газовый нагреватель.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Электроосвещение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скрытая проводка от центральной сети.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Вентиляция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естественная.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1255CC7-D4C2-924A-03C2-22E04629EAE0}"/>
              </a:ext>
            </a:extLst>
          </p:cNvPr>
          <p:cNvSpPr txBox="1">
            <a:spLocks/>
          </p:cNvSpPr>
          <p:nvPr/>
        </p:nvSpPr>
        <p:spPr>
          <a:xfrm>
            <a:off x="1452401" y="288700"/>
            <a:ext cx="9267735" cy="745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АРХИТЕКТУРНО-КОНСТРУКТИВНОЕ СОСТОЯНИЕ ОБЪЕКТА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0CCF4C-5D87-DCF5-9FA9-5A5F832AD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777" y="1388394"/>
            <a:ext cx="3858555" cy="499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76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25CFEF-0511-0B14-6696-069AE89ED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37" y="264336"/>
            <a:ext cx="679743" cy="7830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13FF19-768B-5CE2-8D33-895CD389B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999" y="5796599"/>
            <a:ext cx="2345436" cy="624840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7D852179-A4BF-E5CD-0DE8-32A9A809F638}"/>
              </a:ext>
            </a:extLst>
          </p:cNvPr>
          <p:cNvSpPr txBox="1">
            <a:spLocks/>
          </p:cNvSpPr>
          <p:nvPr/>
        </p:nvSpPr>
        <p:spPr>
          <a:xfrm>
            <a:off x="9255431" y="6124592"/>
            <a:ext cx="1838056" cy="4586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КАЛУГА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62309B-4CFC-51DB-9B2E-B42706CFC88A}"/>
              </a:ext>
            </a:extLst>
          </p:cNvPr>
          <p:cNvSpPr txBox="1"/>
          <p:nvPr/>
        </p:nvSpPr>
        <p:spPr>
          <a:xfrm>
            <a:off x="622233" y="2159976"/>
            <a:ext cx="100571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ПРОЕКТ В ОТНОШЕНИИ </a:t>
            </a:r>
            <a:b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СОХРАНЕНИЯ ОБЪЕКТА КУЛЬТУРНОГО НАСЛЕДИЯ «Дом </a:t>
            </a: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Козляинова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», 1900-х – 1910-х гг.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8B3A4297-58F2-D877-0F38-B51904EB357D}"/>
              </a:ext>
            </a:extLst>
          </p:cNvPr>
          <p:cNvSpPr/>
          <p:nvPr/>
        </p:nvSpPr>
        <p:spPr>
          <a:xfrm>
            <a:off x="11341916" y="6209466"/>
            <a:ext cx="604007" cy="458620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12</a:t>
            </a:r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E25EA9-3D59-8E90-F55F-26793683EC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b="5671"/>
          <a:stretch/>
        </p:blipFill>
        <p:spPr>
          <a:xfrm>
            <a:off x="479425" y="5690935"/>
            <a:ext cx="189296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43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8FDC50CF-601C-3972-BFCB-7CDC1469671A}"/>
              </a:ext>
            </a:extLst>
          </p:cNvPr>
          <p:cNvSpPr/>
          <p:nvPr/>
        </p:nvSpPr>
        <p:spPr>
          <a:xfrm>
            <a:off x="11358694" y="6189785"/>
            <a:ext cx="570709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E39C2A-7E9E-28AF-F5AA-C1986C99B38E}"/>
              </a:ext>
            </a:extLst>
          </p:cNvPr>
          <p:cNvSpPr txBox="1"/>
          <p:nvPr/>
        </p:nvSpPr>
        <p:spPr>
          <a:xfrm>
            <a:off x="777240" y="240715"/>
            <a:ext cx="8054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Адрес: Россия, Калужская область, г. Калуга, ул. Никитина, д. 10.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13E7E7-2EFA-6ECC-E252-EAC98FB65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922789"/>
            <a:ext cx="11072215" cy="52011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FDF986-E2DC-5DCB-D176-B12A66A5C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60" y="1096306"/>
            <a:ext cx="2725148" cy="554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F2EA88-FBCF-8607-4D59-5EB4CAE43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051" y="3322190"/>
            <a:ext cx="343949" cy="40237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757D36-BDAD-45A5-5FCC-A4897A213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224646"/>
            <a:ext cx="2267909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92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ИСТОРИЧЕСКАЯ СПРАВКА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325138" y="6189785"/>
            <a:ext cx="604265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Bahnschrift" panose="020B0502040204020203" pitchFamily="34" charset="0"/>
              </a:rPr>
              <a:t>14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E142F-00C3-DB23-B910-1639889997A9}"/>
              </a:ext>
            </a:extLst>
          </p:cNvPr>
          <p:cNvSpPr txBox="1"/>
          <p:nvPr/>
        </p:nvSpPr>
        <p:spPr>
          <a:xfrm>
            <a:off x="594360" y="1564422"/>
            <a:ext cx="6435614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Павел Нилович 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Козляинов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помещик Перемышльского уезда, земский начальник 1-го участка Перемышльского уезда,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гласный (депутат) уездного земского собрания, гласный губернского земского собрания от Перемышльского уезда. Владелец имения возле села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Борищево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 430 десятин пахотной земли, потомственный дворянин с жилкой торговца,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старался извлечь выгоду из всего, что давало любую,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пусть порой и небольшую финансовую прибыль.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Сдавал в аренду бывшим помещичьим крестьянам пашню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под огороды.</a:t>
            </a:r>
          </a:p>
          <a:p>
            <a:pPr marL="0" marR="0" lvl="0" indent="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1917 году Павел Нилович  имел чин статского советника,  исполнял должность почетного мирового судьи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Перемышльского уезда. Судьба Павла Ниловича после 1919 года неизвестна. </a:t>
            </a:r>
          </a:p>
          <a:p>
            <a:pPr marL="0" marR="0" lvl="0" indent="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 начале 1920-х годов усадьба была муниципализирована,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дом был отдан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Горжилфонду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под квартиры, которые находятся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нем до сих пор. При приспособлении под квартиры планировка здания была значительно изменена. До настоящего времени исторического облика Усадьбы не сохранилось.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9034D4-FF2A-6E33-625D-3085732CA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21" y="1618083"/>
            <a:ext cx="3309012" cy="505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40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ХАРАКТЕРИСТИКИ ОБЪЕКТА КУЛЬТУРНОГО НАСЛЕДИЯ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308360" y="6189785"/>
            <a:ext cx="621043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Bahnschrift" panose="020B0502040204020203" pitchFamily="34" charset="0"/>
              </a:rPr>
              <a:t>15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89BC41-82AC-1483-1613-28D0DCBA10A4}"/>
              </a:ext>
            </a:extLst>
          </p:cNvPr>
          <p:cNvSpPr txBox="1"/>
          <p:nvPr/>
        </p:nvSpPr>
        <p:spPr>
          <a:xfrm>
            <a:off x="116780" y="1561525"/>
            <a:ext cx="10786108" cy="4606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Дом расположен в восточной части исторического центра Калуги, вблизи </a:t>
            </a:r>
            <a:r>
              <a:rPr kumimoji="0" 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Жировского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оврага, на спускающемся к нему пологом восточном склоне, на южной стороне ул. Никитина, по красной линии. Сложен из кирпича </a:t>
            </a:r>
            <a:b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лицевой кладке и окрашен в охристый (со стороны улицы) и кирпичный (с других сторон) цвета.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«Дом </a:t>
            </a:r>
            <a:r>
              <a:rPr kumimoji="0" lang="ru-RU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Козляинова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Кадастровый номер (главный дом и флигеля):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40:26:000350:177.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Общая площадь здания: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363,5м2.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Статус здание: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нежилое.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Район: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исторический центр.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Год постройки: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1917.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Этажность: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этажа.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Коммуникации: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скрытая проводка, отопление от групповой котельной,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холодная вода, канализация, газоснабжение.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EA9E66-638F-1193-901C-81B528610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4" y="3428999"/>
            <a:ext cx="4278153" cy="30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83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ХАРАКТЕРИСТИКИ ОБЪЕКТА КУЛЬТУРНОГО НАСЛЕДИЯ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274804" y="6189785"/>
            <a:ext cx="654599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89BC41-82AC-1483-1613-28D0DCBA10A4}"/>
              </a:ext>
            </a:extLst>
          </p:cNvPr>
          <p:cNvSpPr txBox="1"/>
          <p:nvPr/>
        </p:nvSpPr>
        <p:spPr>
          <a:xfrm>
            <a:off x="262597" y="1287193"/>
            <a:ext cx="6658320" cy="5787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NewRomanPSMT"/>
                <a:cs typeface="TimesNewRomanPSMT"/>
              </a:rPr>
              <a:t>                 </a:t>
            </a:r>
            <a:r>
              <a:rPr kumimoji="0" lang="ru-RU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NewRomanPSMT"/>
                <a:cs typeface="TimesNewRomanPSMT"/>
              </a:rPr>
              <a:t>Дом представляет собой немного вытянутый вдоль улицы </a:t>
            </a:r>
            <a:br>
              <a:rPr kumimoji="0" lang="ru-RU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NewRomanPSMT"/>
                <a:cs typeface="TimesNewRomanPSMT"/>
              </a:rPr>
            </a:br>
            <a:r>
              <a:rPr kumimoji="0" lang="ru-RU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NewRomanPSMT"/>
                <a:cs typeface="TimesNewRomanPSMT"/>
              </a:rPr>
              <a:t>2-этажный объем с подвалом под его дворовой частью, возведенный на плане с непрямыми западными углами, которые обусловлены историческими границами усадьбы. На левом фланге дворового фасада выступает объем </a:t>
            </a:r>
            <a:br>
              <a:rPr kumimoji="0" lang="ru-RU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NewRomanPSMT"/>
                <a:cs typeface="TimesNewRomanPSMT"/>
              </a:rPr>
            </a:br>
            <a:r>
              <a:rPr kumimoji="0" lang="ru-RU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NewRomanPSMT"/>
                <a:cs typeface="TimesNewRomanPSMT"/>
              </a:rPr>
              <a:t>о скощенным углом, частично занятый лестничной клеткой. Судя по глухой западной стене здания (без учета современного окна) и следам примыкания на ней скатной крыши, дом был построен вплотную к зданию соседнего домовладения. Перекрыт объем вальмой крышей. Над скатами поднимаются кирпичные трубы. 		                                                                                                               - Углы объема подчеркнуты огибающими лопатками. Фасады расчленены простым междуэтажным карнизом из полочек и завершены карнизом, </a:t>
            </a:r>
            <a:br>
              <a:rPr kumimoji="0" lang="ru-RU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NewRomanPSMT"/>
                <a:cs typeface="TimesNewRomanPSMT"/>
              </a:rPr>
            </a:br>
            <a:r>
              <a:rPr kumimoji="0" lang="ru-RU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NewRomanPSMT"/>
                <a:cs typeface="TimesNewRomanPSMT"/>
              </a:rPr>
              <a:t>в профиль которого входят полочки и прямой каблучок. Все проемы в стенах здания прямоугольные.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На дворовом фасаде устроен еще один вход в дом – также на западной оси. Венчающий карниз западного фасада упрощен – состоит их полочек. </a:t>
            </a: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Внутри здания капитальные стены разделяют этажи на уличные и дворовые половины, а также образуют лестничную клетку при уличном входе; капитальная стена подвала несет продольные стены на этажах.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1F01BD-2DD7-D1C5-13C3-1406029AA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61" y="3988676"/>
            <a:ext cx="3808603" cy="24402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5F5527-6E8F-FDE9-A68B-F90E59927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61" y="1417804"/>
            <a:ext cx="3808603" cy="24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18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ХАРАКТЕРИСТИКИ ОБЪЕКТА КУЛЬТУРНОГО НАСЛЕДИЯ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316750" y="6189785"/>
            <a:ext cx="612654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E659DC-414B-B502-752C-A8D94152E160}"/>
              </a:ext>
            </a:extLst>
          </p:cNvPr>
          <p:cNvSpPr txBox="1"/>
          <p:nvPr/>
        </p:nvSpPr>
        <p:spPr>
          <a:xfrm>
            <a:off x="3852635" y="1468503"/>
            <a:ext cx="3262992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ПЛАНИРОВКА ЗДАНИЯ</a:t>
            </a:r>
            <a:endParaRPr kumimoji="0" lang="ru-RU" sz="24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9F969C-5C23-4A2F-4FBB-174BEC95E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963310"/>
            <a:ext cx="3318403" cy="23402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1B4018-7455-BD7D-B767-F2DCFD9FE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20" y="1885754"/>
            <a:ext cx="3318403" cy="23402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92E7EA-5E8C-192C-DA93-19BDDE6F0498}"/>
              </a:ext>
            </a:extLst>
          </p:cNvPr>
          <p:cNvSpPr txBox="1"/>
          <p:nvPr/>
        </p:nvSpPr>
        <p:spPr>
          <a:xfrm>
            <a:off x="7170434" y="1474573"/>
            <a:ext cx="2851588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Планировка второго этажа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B00F4E-3FF9-BA09-A3A8-13EB97C76FCC}"/>
              </a:ext>
            </a:extLst>
          </p:cNvPr>
          <p:cNvSpPr txBox="1"/>
          <p:nvPr/>
        </p:nvSpPr>
        <p:spPr>
          <a:xfrm>
            <a:off x="606453" y="1539989"/>
            <a:ext cx="3318403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Планировка первого этажа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937200-6746-BED9-91BC-420996066401}"/>
              </a:ext>
            </a:extLst>
          </p:cNvPr>
          <p:cNvSpPr txBox="1"/>
          <p:nvPr/>
        </p:nvSpPr>
        <p:spPr>
          <a:xfrm>
            <a:off x="4257953" y="3927642"/>
            <a:ext cx="2342741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Планировка подвала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40D0DD-B8A0-26AA-383D-D69C18E1F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56" y="4532273"/>
            <a:ext cx="3262992" cy="2168506"/>
          </a:xfrm>
          <a:prstGeom prst="rect">
            <a:avLst/>
          </a:prstGeom>
        </p:spPr>
      </p:pic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645304D8-6383-E722-D477-20B5D0332D7B}"/>
              </a:ext>
            </a:extLst>
          </p:cNvPr>
          <p:cNvSpPr/>
          <p:nvPr/>
        </p:nvSpPr>
        <p:spPr>
          <a:xfrm>
            <a:off x="5244650" y="3086067"/>
            <a:ext cx="515526" cy="690457"/>
          </a:xfrm>
          <a:prstGeom prst="downArrow">
            <a:avLst>
              <a:gd name="adj1" fmla="val 50000"/>
              <a:gd name="adj2" fmla="val 533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089D21C1-CC8A-CCD0-4C9D-B9488FE1ABA6}"/>
              </a:ext>
            </a:extLst>
          </p:cNvPr>
          <p:cNvSpPr/>
          <p:nvPr/>
        </p:nvSpPr>
        <p:spPr>
          <a:xfrm>
            <a:off x="5744596" y="2589152"/>
            <a:ext cx="702807" cy="423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Стрелка: влево 11">
            <a:extLst>
              <a:ext uri="{FF2B5EF4-FFF2-40B4-BE49-F238E27FC236}">
                <a16:creationId xmlns:a16="http://schemas.microsoft.com/office/drawing/2014/main" id="{3128A2E7-6E09-4C1B-4DE4-388776093F20}"/>
              </a:ext>
            </a:extLst>
          </p:cNvPr>
          <p:cNvSpPr/>
          <p:nvPr/>
        </p:nvSpPr>
        <p:spPr>
          <a:xfrm>
            <a:off x="4526859" y="2571243"/>
            <a:ext cx="702807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154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СОСТОЯНИЕ ОБЪЕКТА НА 2023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290382" y="6189785"/>
            <a:ext cx="63902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Bahnschrift" panose="020B0502040204020203" pitchFamily="34" charset="0"/>
              </a:rPr>
              <a:t>18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74E5A4-1EC5-91E9-6227-3B3D35D18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7" y="1425526"/>
            <a:ext cx="3312098" cy="21062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AF0FA1-789F-DBD1-3E43-26F3C0E9A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54" y="1425525"/>
            <a:ext cx="3312098" cy="21062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AA4E9E-932C-16E6-181D-A555BDD3A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531" y="1425525"/>
            <a:ext cx="3312098" cy="210623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642FD9-65EF-E81B-32F1-79CB63EB43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7" y="3804858"/>
            <a:ext cx="4781549" cy="277647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0454A0D-10E8-03AB-0DE1-3CEEB2281E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79" y="3804859"/>
            <a:ext cx="4781550" cy="27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77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038" y="282684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АРХИТЕКТУРНО-КОНСТРУКТИВНОЕ СОСТОЯНИЕ ОБЪЕКТА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333528" y="6189785"/>
            <a:ext cx="595876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19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89BC41-82AC-1483-1613-28D0DCBA10A4}"/>
              </a:ext>
            </a:extLst>
          </p:cNvPr>
          <p:cNvSpPr txBox="1"/>
          <p:nvPr/>
        </p:nvSpPr>
        <p:spPr>
          <a:xfrm>
            <a:off x="395605" y="1498223"/>
            <a:ext cx="6055071" cy="491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Общее состояние памятника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требуется проведение ремонтно-реставрационных работ.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Фундамент, внешние   капитальные   </a:t>
            </a:r>
            <a:b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стены 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 ленточный, камень бутовый, кирпич керамический полнотелый. Необходимо инженерное обследование стен в связи с частичной деформацией кирпичной кладки. Фундамент разрушается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проседает.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Стены   и   перегородки  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 стены кирпичные (окрашены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оштукатурены). Перегородки деревянные (оштукатурены по дранке). Имеют многочисленные трещины, повсеместно разрушается штукатурка. Перегородки отошли от стен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потолка. Перекрытия в трещинах протекают и могут разрушиться.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B3BF13-E493-D465-6D6A-1EDAEC521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33" y="4097918"/>
            <a:ext cx="4025282" cy="25139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E5408A-C716-A8F1-F7B4-5CFECF1E5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31" y="1345383"/>
            <a:ext cx="4025283" cy="251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83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E88DE-9B8D-D895-A0FA-BB8DD5251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6142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ПРЕДПОСЫЛКИ РЕАЛИЗАЦИИ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25CFEF-0511-0B14-6696-069AE89ED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029931-F79E-03BD-CB4D-9B27AA0D768B}"/>
              </a:ext>
            </a:extLst>
          </p:cNvPr>
          <p:cNvSpPr/>
          <p:nvPr/>
        </p:nvSpPr>
        <p:spPr>
          <a:xfrm>
            <a:off x="1538351" y="2205038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ПРОБЛЕМА СОХРАНЕНИЯ ОБЪЕКТОВ КУЛЬТУРНОГО НАСЛЕДИЯ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F4AB3E-A04E-B67D-1F97-ECEDDFB9A9AC}"/>
              </a:ext>
            </a:extLst>
          </p:cNvPr>
          <p:cNvSpPr/>
          <p:nvPr/>
        </p:nvSpPr>
        <p:spPr>
          <a:xfrm>
            <a:off x="1532255" y="3153207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РЕАЛИЗАЦИЯ ТУРИСТИЧЕСКОГО ПОТЕНЦИАЛА РЕГИОНА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D9B458-D3A3-7F26-B337-BC27906D67EA}"/>
              </a:ext>
            </a:extLst>
          </p:cNvPr>
          <p:cNvSpPr/>
          <p:nvPr/>
        </p:nvSpPr>
        <p:spPr>
          <a:xfrm>
            <a:off x="1532255" y="4122471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ПРОБЛЕМА СОХРАНЕНИЯ ИСТОРИЧЕСКОГО ОБЛИКА РОССИИ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23C631C-EDF6-0FAA-E77D-94ABE752EA68}"/>
              </a:ext>
            </a:extLst>
          </p:cNvPr>
          <p:cNvSpPr/>
          <p:nvPr/>
        </p:nvSpPr>
        <p:spPr>
          <a:xfrm>
            <a:off x="1538351" y="5091735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РАЗВИТИЕ ИСТОРИЧЕСКОГО ТУРИЗМА В РОССИИ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DA41DB-828C-6C55-C36E-77658679D534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E101341-A890-0395-3322-B729B9518830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34806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07" y="300731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АРХИТЕКТУРНО-КОНСТРУКТИВНОЕ СОСТОЯНИЕ ОБЪЕКТА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305100" y="6189785"/>
            <a:ext cx="624304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Bahnschrift" panose="020B0502040204020203" pitchFamily="34" charset="0"/>
              </a:rPr>
              <a:t>2</a:t>
            </a:r>
            <a:r>
              <a:rPr lang="en-US" dirty="0">
                <a:solidFill>
                  <a:prstClr val="white"/>
                </a:solidFill>
                <a:latin typeface="Bahnschrift" panose="020B0502040204020203" pitchFamily="34" charset="0"/>
              </a:rPr>
              <a:t>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89BC41-82AC-1483-1613-28D0DCBA10A4}"/>
              </a:ext>
            </a:extLst>
          </p:cNvPr>
          <p:cNvSpPr txBox="1"/>
          <p:nvPr/>
        </p:nvSpPr>
        <p:spPr>
          <a:xfrm>
            <a:off x="395605" y="1498223"/>
            <a:ext cx="5700395" cy="3275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Полы  и лестница на второй этаж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полы деревянные по лагам.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остояние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полов находится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неудовлетворительном состоянии (доски прогнили, просели, а также имеют  уклон). Лестница также находится в неудовлетворительном состоянии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(отошла от стены и имеет трещины).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Крыша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вальмовая с деревянными несущими конструкциями. Кровля – шифер. Конструкция крыши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 каждым годом приходит в негодность.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Электропроводка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наблюдаются признаки замыкания.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47096C-7435-0F06-FA37-020D15520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8037"/>
            <a:ext cx="2238687" cy="25604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AB4209-CADF-0B7E-B05E-C6316D0B6C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99" y="1428037"/>
            <a:ext cx="2238687" cy="25604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0A8FE5-3251-910F-DA74-4D5F33D7D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98" y="4175060"/>
            <a:ext cx="2238688" cy="249302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773A83-CEEE-3215-B804-109B8A6AC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1" y="4798548"/>
            <a:ext cx="2630674" cy="185383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9BE1E7-241D-2C85-FCEF-13E188395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34" y="4798548"/>
            <a:ext cx="2630673" cy="185383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876158A-998E-DC28-BA7D-84BD673BC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175060"/>
            <a:ext cx="2238687" cy="247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19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54C8553-56DA-4AA2-539E-3C2346A87F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350615"/>
              </p:ext>
            </p:extLst>
          </p:nvPr>
        </p:nvGraphicFramePr>
        <p:xfrm>
          <a:off x="2696200" y="5772547"/>
          <a:ext cx="26098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609115" imgH="693385" progId="">
                  <p:embed/>
                </p:oleObj>
              </mc:Choice>
              <mc:Fallback>
                <p:oleObj r:id="rId2" imgW="2609115" imgH="693385" progId="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654C8553-56DA-4AA2-539E-3C2346A87F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96200" y="5772547"/>
                        <a:ext cx="26098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7801AA-A127-8389-DA7C-04C3FAEFF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048" y="320010"/>
            <a:ext cx="968131" cy="1115288"/>
          </a:xfrm>
          <a:prstGeom prst="rect">
            <a:avLst/>
          </a:prstGeom>
          <a:effectLst>
            <a:outerShdw blurRad="241300" dist="50800" dir="5400000" sx="129000" sy="129000" algn="ctr" rotWithShape="0">
              <a:schemeClr val="tx1">
                <a:alpha val="43000"/>
              </a:schemeClr>
            </a:outerShdw>
          </a:effec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05A8EEA-A8B7-59DD-F161-9EDC88177DAA}"/>
              </a:ext>
            </a:extLst>
          </p:cNvPr>
          <p:cNvSpPr txBox="1">
            <a:spLocks/>
          </p:cNvSpPr>
          <p:nvPr/>
        </p:nvSpPr>
        <p:spPr>
          <a:xfrm>
            <a:off x="645954" y="2519973"/>
            <a:ext cx="10083566" cy="973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ПРОЕКТ В ОТНОШЕНИИ </a:t>
            </a:r>
            <a:b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</a:b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СОХРАНЕНИЯ ОБЪЕКТА КУЛЬТУРНОГО НАСЛЕДИЯ </a:t>
            </a:r>
            <a:b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</a:b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«Дом </a:t>
            </a: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Унковских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», 1796 г.</a:t>
            </a:r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1B6B24C9-2A6F-6F14-9DD3-1243DDC312FC}"/>
              </a:ext>
            </a:extLst>
          </p:cNvPr>
          <p:cNvSpPr txBox="1">
            <a:spLocks/>
          </p:cNvSpPr>
          <p:nvPr/>
        </p:nvSpPr>
        <p:spPr>
          <a:xfrm>
            <a:off x="9159177" y="6087194"/>
            <a:ext cx="1946895" cy="4586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КАЛУГА 2023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73A0AAD8-289E-4DE5-D165-6516C3BF8251}"/>
              </a:ext>
            </a:extLst>
          </p:cNvPr>
          <p:cNvSpPr/>
          <p:nvPr/>
        </p:nvSpPr>
        <p:spPr>
          <a:xfrm>
            <a:off x="11358694" y="6169523"/>
            <a:ext cx="604265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1</a:t>
            </a:r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8F42F8-B43D-157C-F23E-3D78813EA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b="5671"/>
          <a:stretch/>
        </p:blipFill>
        <p:spPr>
          <a:xfrm>
            <a:off x="479425" y="5684919"/>
            <a:ext cx="189296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32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8FDC50CF-601C-3972-BFCB-7CDC1469671A}"/>
              </a:ext>
            </a:extLst>
          </p:cNvPr>
          <p:cNvSpPr/>
          <p:nvPr/>
        </p:nvSpPr>
        <p:spPr>
          <a:xfrm>
            <a:off x="11258026" y="6189785"/>
            <a:ext cx="671377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E39C2A-7E9E-28AF-F5AA-C1986C99B38E}"/>
              </a:ext>
            </a:extLst>
          </p:cNvPr>
          <p:cNvSpPr txBox="1"/>
          <p:nvPr/>
        </p:nvSpPr>
        <p:spPr>
          <a:xfrm>
            <a:off x="644356" y="304136"/>
            <a:ext cx="9474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Адрес: Россия, Калужская область, г. Калуга, ул. Космонавта Волкова 5.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C18C01-1E9E-8EDD-4D19-D34C01E2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65" y="780809"/>
            <a:ext cx="10971678" cy="5312016"/>
          </a:xfrm>
          <a:prstGeom prst="rect">
            <a:avLst/>
          </a:prstGeom>
        </p:spPr>
      </p:pic>
      <p:sp>
        <p:nvSpPr>
          <p:cNvPr id="9" name="Блок-схема: ссылка на другую страницу 8">
            <a:extLst>
              <a:ext uri="{FF2B5EF4-FFF2-40B4-BE49-F238E27FC236}">
                <a16:creationId xmlns:a16="http://schemas.microsoft.com/office/drawing/2014/main" id="{0511662D-3334-C940-B588-A8900F2BC1DF}"/>
              </a:ext>
            </a:extLst>
          </p:cNvPr>
          <p:cNvSpPr/>
          <p:nvPr/>
        </p:nvSpPr>
        <p:spPr>
          <a:xfrm>
            <a:off x="8326236" y="1670375"/>
            <a:ext cx="236375" cy="376880"/>
          </a:xfrm>
          <a:prstGeom prst="flowChartOffpage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AAFEEE0-9E38-3151-D37C-B4973A606374}"/>
              </a:ext>
            </a:extLst>
          </p:cNvPr>
          <p:cNvSpPr/>
          <p:nvPr/>
        </p:nvSpPr>
        <p:spPr>
          <a:xfrm>
            <a:off x="8593249" y="1670375"/>
            <a:ext cx="1716821" cy="3153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Дом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Унковских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DA5A22F-2472-CC9E-C341-4CED31466340}"/>
              </a:ext>
            </a:extLst>
          </p:cNvPr>
          <p:cNvSpPr/>
          <p:nvPr/>
        </p:nvSpPr>
        <p:spPr>
          <a:xfrm>
            <a:off x="766763" y="1008698"/>
            <a:ext cx="2720340" cy="548640"/>
          </a:xfrm>
          <a:prstGeom prst="round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Город Калуга</a:t>
            </a:r>
          </a:p>
        </p:txBody>
      </p:sp>
    </p:spTree>
    <p:extLst>
      <p:ext uri="{BB962C8B-B14F-4D97-AF65-F5344CB8AC3E}">
        <p14:creationId xmlns:p14="http://schemas.microsoft.com/office/powerpoint/2010/main" val="2360070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ИСТОРИЧЕСКАЯ СПРАВКА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4110964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321716" y="6189785"/>
            <a:ext cx="607688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BF26B1-739C-DB44-415C-1E605E35754A}"/>
              </a:ext>
            </a:extLst>
          </p:cNvPr>
          <p:cNvSpPr txBox="1"/>
          <p:nvPr/>
        </p:nvSpPr>
        <p:spPr>
          <a:xfrm>
            <a:off x="215925" y="1215148"/>
            <a:ext cx="5170236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	 </a:t>
            </a: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  <a:t>История усадьбы началась в 1745 году, </a:t>
            </a:r>
            <a:b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  <a:t>когда купец И.А. Карасев, согласно выданной «привилегии» построил здесь купоросную фабрику. Действовала она до 1777 года. По смерти И.А. Карасева, постройки с землей в 1788 г. приобрел председатель Верхней расправы </a:t>
            </a:r>
            <a:b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  <a:t>В.Г. Смольянинов, а в 1789 г. они перешли к Градскому Голове И.И. Борисову. Новый владелец предполагал возвести здесь каменный трехэтажный дом со службами, но замысел не был осуществлен.</a:t>
            </a:r>
            <a:endParaRPr kumimoji="0" lang="ru-RU" sz="17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304EB1B-988B-DB30-6B28-F130F296A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88" y="1215148"/>
            <a:ext cx="4621917" cy="2739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BE6C19-6540-9A3B-6FF9-D793AC41A48F}"/>
              </a:ext>
            </a:extLst>
          </p:cNvPr>
          <p:cNvSpPr txBox="1"/>
          <p:nvPr/>
        </p:nvSpPr>
        <p:spPr>
          <a:xfrm>
            <a:off x="215925" y="3907355"/>
            <a:ext cx="10146344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	</a:t>
            </a: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  <a:t>В 1894 г. дом, пришедший в аварийное состояние, приобрел Н.В. </a:t>
            </a:r>
            <a:r>
              <a:rPr kumimoji="0" lang="ru-RU" sz="17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  <a:t>Унковский</a:t>
            </a: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  <a:t> и радикально перестроил его, одновременно благоустроив усадьбу. В начале 1920-х годов дом был муниципализирован </a:t>
            </a:r>
            <a:b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  <a:t>и передан Горжилуправлению под квартиры. 		              					Николай Владимирович </a:t>
            </a:r>
            <a:r>
              <a:rPr kumimoji="0" lang="ru-RU" sz="17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  <a:t>Унковский</a:t>
            </a: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  <a:t> (1857 – 1904) был внуком известного адмирала </a:t>
            </a:r>
            <a:b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  <a:t>С.Я. </a:t>
            </a:r>
            <a:r>
              <a:rPr kumimoji="0" lang="ru-RU" sz="17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  <a:t>Унковского</a:t>
            </a: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  <a:t> (1788 – 1882) – соратника М.П. Лазарева по кругосветному путешествию 1813 – 1816 гг. Окончив морской корпус, Н.В. </a:t>
            </a:r>
            <a:r>
              <a:rPr kumimoji="0" lang="ru-RU" sz="17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  <a:t>Унковский</a:t>
            </a: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NSimSun" panose="02010609030101010101" pitchFamily="49" charset="-122"/>
                <a:cs typeface="Arial" panose="020B0604020202020204" pitchFamily="34" charset="0"/>
              </a:rPr>
              <a:t> вскоре выходит в отставку (1880) и посвящает себя оперному искусству.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			Последние годы жизни (1901 – 1904) Н.В.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Унковский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провел в Калуге, посвятив  себя преподавательской деятельности: им были открыты курсы пения и оперные классы. Похоронен Н.В.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Унковский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был в некрополе Лаврентьевского монастыря.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61643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4133F142-EBDE-B180-47D6-3721B662E492}"/>
              </a:ext>
            </a:extLst>
          </p:cNvPr>
          <p:cNvSpPr/>
          <p:nvPr/>
        </p:nvSpPr>
        <p:spPr>
          <a:xfrm>
            <a:off x="11350305" y="6142046"/>
            <a:ext cx="61168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50306F-897B-E09E-6F71-84CC4E79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ИСТОРИЧЕСКАЯ СПРАВКА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753934-D280-CEC4-1842-EF6DB3A9C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7E9548F-A9C8-924F-F298-FC16864B4B6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96CDE1-583F-4019-E993-5FA72B898F82}"/>
              </a:ext>
            </a:extLst>
          </p:cNvPr>
          <p:cNvSpPr txBox="1"/>
          <p:nvPr/>
        </p:nvSpPr>
        <p:spPr>
          <a:xfrm>
            <a:off x="395205" y="1557338"/>
            <a:ext cx="100219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Семен Яковлевич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Унковский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моряк и англоман, участник кругосветного путешествия адмирала Михаила Лазарева и директор Калужской мужской гимназии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его сын – Иван Семенович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Унковский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знаменитый мореплаватель и государственный деятель, чье хождение на фрегате «Паллада» описано в классическом произведении Ивана Гончарова. За заслуги перед Отечеством он в 1860 году получил чин контр-адмирала, а через год стал ярославским губернатором,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позже – сенатором.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53E8D5-EDB1-88D5-7319-795A23484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424" y="3029554"/>
            <a:ext cx="2800740" cy="3332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1B84B5-B16A-166C-0224-DF7616F4B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78" y="3049157"/>
            <a:ext cx="2800740" cy="3332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4CB922-F8CF-F84A-8456-9CECD89F4C0B}"/>
              </a:ext>
            </a:extLst>
          </p:cNvPr>
          <p:cNvSpPr txBox="1"/>
          <p:nvPr/>
        </p:nvSpPr>
        <p:spPr>
          <a:xfrm>
            <a:off x="2435225" y="6381197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Семен Яковлевич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Унковский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9AD0FF-31AD-4B15-5BF2-AD3261426B17}"/>
              </a:ext>
            </a:extLst>
          </p:cNvPr>
          <p:cNvSpPr txBox="1"/>
          <p:nvPr/>
        </p:nvSpPr>
        <p:spPr>
          <a:xfrm>
            <a:off x="5609431" y="6381197"/>
            <a:ext cx="2914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Иван Семенович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Унковский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280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912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ХАРАКТЕРИСТИКИ ОБЪЕКТА КУЛЬТУРНОГО НАСЛЕДИЯ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316750" y="6189785"/>
            <a:ext cx="612654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25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89BC41-82AC-1483-1613-28D0DCBA10A4}"/>
              </a:ext>
            </a:extLst>
          </p:cNvPr>
          <p:cNvSpPr txBox="1"/>
          <p:nvPr/>
        </p:nvSpPr>
        <p:spPr>
          <a:xfrm>
            <a:off x="479425" y="1536722"/>
            <a:ext cx="4647541" cy="1608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«Дом </a:t>
            </a:r>
            <a:r>
              <a:rPr kumimoji="0" 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Унковских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Местоположение</a:t>
            </a:r>
            <a:r>
              <a:rPr kumimoji="0" lang="en-US" sz="1700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7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Калужская область, </a:t>
            </a:r>
            <a:br>
              <a:rPr kumimoji="0" lang="ru-RU" sz="17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r>
              <a:rPr kumimoji="0" lang="ru-RU" sz="17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г. Калуга, ул. Космонавта Волкова, д. 5.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Кадастровый номер</a:t>
            </a:r>
            <a:r>
              <a:rPr kumimoji="0" lang="en-US" sz="1700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ru-RU" sz="17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40:26:000317:294.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Общая площадь здания: </a:t>
            </a:r>
            <a:r>
              <a:rPr kumimoji="0" lang="ru-RU" sz="17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374 м2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669758-2942-915F-497C-509234A4C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53" y="1557338"/>
            <a:ext cx="4815321" cy="33548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3D4B54-F1C8-82DC-3195-446D6E694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3309038"/>
            <a:ext cx="4815321" cy="33685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D0DDA9-B404-4A9C-4E35-56807EEE3B20}"/>
              </a:ext>
            </a:extLst>
          </p:cNvPr>
          <p:cNvSpPr txBox="1"/>
          <p:nvPr/>
        </p:nvSpPr>
        <p:spPr>
          <a:xfrm>
            <a:off x="5483225" y="5108885"/>
            <a:ext cx="6094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Статус здания: </a:t>
            </a:r>
            <a:r>
              <a:rPr kumimoji="0" lang="ru-RU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нежилое. </a:t>
            </a:r>
            <a:endParaRPr kumimoji="0" lang="ru-RU" sz="1800" b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Год постройки: </a:t>
            </a:r>
            <a:r>
              <a:rPr kumimoji="0" lang="ru-RU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1917.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Этажность:</a:t>
            </a:r>
            <a:r>
              <a:rPr kumimoji="0" lang="ru-RU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этажа, в том числе подземных 1.</a:t>
            </a:r>
          </a:p>
        </p:txBody>
      </p:sp>
    </p:spTree>
    <p:extLst>
      <p:ext uri="{BB962C8B-B14F-4D97-AF65-F5344CB8AC3E}">
        <p14:creationId xmlns:p14="http://schemas.microsoft.com/office/powerpoint/2010/main" val="1039877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912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ХАРАКТЕРИСТИКИ ОБЪЕКТА КУЛЬТУРНОГО НАСЛЕДИЯ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266416" y="6189785"/>
            <a:ext cx="662988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89BC41-82AC-1483-1613-28D0DCBA10A4}"/>
              </a:ext>
            </a:extLst>
          </p:cNvPr>
          <p:cNvSpPr txBox="1"/>
          <p:nvPr/>
        </p:nvSpPr>
        <p:spPr>
          <a:xfrm>
            <a:off x="3159454" y="1557338"/>
            <a:ext cx="4647541" cy="362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ПЛАНИРОВКА ЗДАНИЯ</a:t>
            </a:r>
          </a:p>
        </p:txBody>
      </p:sp>
      <p:sp>
        <p:nvSpPr>
          <p:cNvPr id="2" name="Стрелка: влево 1">
            <a:extLst>
              <a:ext uri="{FF2B5EF4-FFF2-40B4-BE49-F238E27FC236}">
                <a16:creationId xmlns:a16="http://schemas.microsoft.com/office/drawing/2014/main" id="{6D017B2D-8E43-3C0E-E6FB-7758204EE47E}"/>
              </a:ext>
            </a:extLst>
          </p:cNvPr>
          <p:cNvSpPr/>
          <p:nvPr/>
        </p:nvSpPr>
        <p:spPr>
          <a:xfrm>
            <a:off x="4526263" y="2079824"/>
            <a:ext cx="702807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4A1B4C6F-D236-8EFC-0011-0331A6A28665}"/>
              </a:ext>
            </a:extLst>
          </p:cNvPr>
          <p:cNvSpPr/>
          <p:nvPr/>
        </p:nvSpPr>
        <p:spPr>
          <a:xfrm>
            <a:off x="5788992" y="2110977"/>
            <a:ext cx="702807" cy="423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B03877C1-5C69-EC79-61D7-359A8662E39F}"/>
              </a:ext>
            </a:extLst>
          </p:cNvPr>
          <p:cNvSpPr/>
          <p:nvPr/>
        </p:nvSpPr>
        <p:spPr>
          <a:xfrm>
            <a:off x="5229070" y="2545206"/>
            <a:ext cx="515526" cy="690457"/>
          </a:xfrm>
          <a:prstGeom prst="downArrow">
            <a:avLst>
              <a:gd name="adj1" fmla="val 50000"/>
              <a:gd name="adj2" fmla="val 533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4DD171-BC24-DC85-1BFC-835F098F6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48615" y="2284704"/>
            <a:ext cx="4198508" cy="341773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3A479AB-3810-4650-029B-8254E5BA7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87107" y="2297478"/>
            <a:ext cx="4172956" cy="34177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B1D409-122A-E3BE-3C89-F8B6723F41EB}"/>
              </a:ext>
            </a:extLst>
          </p:cNvPr>
          <p:cNvSpPr txBox="1"/>
          <p:nvPr/>
        </p:nvSpPr>
        <p:spPr>
          <a:xfrm>
            <a:off x="0" y="1531782"/>
            <a:ext cx="3896799" cy="362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Планировка первого этажа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E5EEDB-FFDD-9C89-23B4-702D717D182D}"/>
              </a:ext>
            </a:extLst>
          </p:cNvPr>
          <p:cNvSpPr txBox="1"/>
          <p:nvPr/>
        </p:nvSpPr>
        <p:spPr>
          <a:xfrm>
            <a:off x="7370061" y="1557338"/>
            <a:ext cx="3089272" cy="362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Планировка мезонина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DDD22B-8682-B599-F41E-C11A2632E3C5}"/>
              </a:ext>
            </a:extLst>
          </p:cNvPr>
          <p:cNvSpPr txBox="1"/>
          <p:nvPr/>
        </p:nvSpPr>
        <p:spPr>
          <a:xfrm>
            <a:off x="4023265" y="3338510"/>
            <a:ext cx="3089272" cy="362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Планировка подвала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1AEA832-D9F7-E565-8D17-CBEDB0851A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18291" y="3658518"/>
            <a:ext cx="2929866" cy="308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68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4133F142-EBDE-B180-47D6-3721B662E492}"/>
              </a:ext>
            </a:extLst>
          </p:cNvPr>
          <p:cNvSpPr/>
          <p:nvPr/>
        </p:nvSpPr>
        <p:spPr>
          <a:xfrm>
            <a:off x="11283194" y="6189785"/>
            <a:ext cx="646210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50306F-897B-E09E-6F71-84CC4E79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ПЛАН УЧАСТКА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753934-D280-CEC4-1842-EF6DB3A9C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7E9548F-A9C8-924F-F298-FC16864B4B6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A14F7-804E-0F97-4707-63653C3EA951}"/>
              </a:ext>
            </a:extLst>
          </p:cNvPr>
          <p:cNvSpPr txBox="1"/>
          <p:nvPr/>
        </p:nvSpPr>
        <p:spPr>
          <a:xfrm>
            <a:off x="813842" y="1428988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Кадастровый номер участка: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40:26:000317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1266.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Общая площадь участка: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1001 +/- 11.07 м2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C1291E-B307-3DBF-8F8E-A9E6D468B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42" y="2075319"/>
            <a:ext cx="9554717" cy="401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98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СОСТОЯНИЕ ОБЪЕКТА НА 2022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321716" y="6189785"/>
            <a:ext cx="607688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Bahnschrift" panose="020B0502040204020203" pitchFamily="34" charset="0"/>
              </a:rPr>
              <a:t>28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C4EF10-6147-63A2-3B88-7EC31E09A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557339"/>
            <a:ext cx="2873376" cy="23901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44F2876-7AEA-7BFC-43C5-E1FCB0827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29" y="4191228"/>
            <a:ext cx="3479514" cy="239010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6D54B1-FA3A-8BE9-297F-3BCD45AFA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90" y="4217587"/>
            <a:ext cx="3156686" cy="234438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AC1EEF7-4CC5-3BDA-B738-1FFFF5102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15" y="1580468"/>
            <a:ext cx="2964848" cy="239010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268639E-EFD4-A351-546F-D40DAA2A3E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51" y="1601284"/>
            <a:ext cx="3156686" cy="23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87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0C871-86E8-ED44-0FD1-71EB7301391D}"/>
              </a:ext>
            </a:extLst>
          </p:cNvPr>
          <p:cNvSpPr txBox="1"/>
          <p:nvPr/>
        </p:nvSpPr>
        <p:spPr>
          <a:xfrm>
            <a:off x="11475167" y="6264260"/>
            <a:ext cx="436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Bahnschrift" panose="020B0502040204020203" pitchFamily="34" charset="0"/>
              </a:rPr>
              <a:t>29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0D37D-B594-9CD0-F855-006440429FD3}"/>
              </a:ext>
            </a:extLst>
          </p:cNvPr>
          <p:cNvSpPr txBox="1"/>
          <p:nvPr/>
        </p:nvSpPr>
        <p:spPr>
          <a:xfrm>
            <a:off x="233569" y="1506410"/>
            <a:ext cx="10183606" cy="5199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Общее состояние памятника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требуется проведение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ремонтых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(реставрационных) работ;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Фундамент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видимых повреждений не обнаружено;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Цоколи  и отмостки около них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цоколь кирпичный, оштукатуренный, окрашенный, наблюдаются трещины по штукатурному и окрасочному слоям;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Стены   -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1-го этажа кирпичные, оштукатурены и окрашены, наблюдаются трещины по штукатурному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окрасочному слоям (частичные утраты указанных слоев), наблюдается деструкция кирпичной кладки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местах утраты отделочных слоев, стены мезонина и 2-го этажа пристройки деревянные, пристройка обшита досками, стены мезонина оштукатурены, окрашены, наблюдаются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трещены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 штукатурному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окрасочному слоям;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Крыша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стропила, обрешетка кровли, водосточные желоба и трубы) – покрытия кровли из листов оцинкованной стали (наблюдается деформация листов), вынос карниза оштукатуренный (окрашенный), наблюдаются утраты окрасочного и оштукатуренных слоев, провисание карниза, водосток неорганизованный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Внешнее декоративное убранство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южный фасад выделяется симметрией и слабо выступающим ризалитом, в ширину мезонина. Все фасады, кроме северного в уровне первого этажа расчленены лопатками, несущими фриз и профилированный карниз. Узкие прясла, образованные лопатками прорезаны оконными проемами, декоративные элементы оштукатуренные, окрашенные, наблюдаются утраты штукатурного и окрасочного слоев, деконструкция кирпичной кладки, окна мезонина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деревянных наличниках.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27B70B2-61D7-765C-BE65-9CA4DE87DB4A}"/>
              </a:ext>
            </a:extLst>
          </p:cNvPr>
          <p:cNvSpPr txBox="1">
            <a:spLocks/>
          </p:cNvSpPr>
          <p:nvPr/>
        </p:nvSpPr>
        <p:spPr>
          <a:xfrm>
            <a:off x="1452401" y="288700"/>
            <a:ext cx="9267735" cy="745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АРХИТЕКТУРНО-КОНСТРУКТИВНОЕ СОСТОЯНИЕ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168939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EC0B078-E1BC-7D34-A236-2433F60E2751}"/>
              </a:ext>
            </a:extLst>
          </p:cNvPr>
          <p:cNvSpPr txBox="1"/>
          <p:nvPr/>
        </p:nvSpPr>
        <p:spPr>
          <a:xfrm>
            <a:off x="234893" y="2575149"/>
            <a:ext cx="11719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ПРОЕКТ В ОТНОШЕНИИ </a:t>
            </a:r>
            <a:b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СОХРАНЕНИЯ ОБЪЕКТА КУЛЬТУРНОГО НАСЛЕДИЯ </a:t>
            </a:r>
            <a:b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«Флигель городской усадьбы», кон. XIX - нач.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XX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lang="ru-RU" sz="3000" b="1" dirty="0">
                <a:solidFill>
                  <a:prstClr val="black"/>
                </a:solidFill>
                <a:latin typeface="Bahnschrift" panose="020B0502040204020203" pitchFamily="34" charset="0"/>
              </a:rPr>
              <a:t>в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в., 1910 г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6DA08A-7B4D-5CDD-7688-9C6A3CCDC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787" y="328399"/>
            <a:ext cx="968131" cy="1115288"/>
          </a:xfrm>
          <a:prstGeom prst="rect">
            <a:avLst/>
          </a:prstGeom>
          <a:effectLst>
            <a:outerShdw blurRad="241300" dist="50800" dir="5400000" sx="129000" sy="129000" algn="ctr" rotWithShape="0">
              <a:schemeClr val="tx1">
                <a:alpha val="43000"/>
              </a:schemeClr>
            </a:outerShdw>
          </a:effectLst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CE9F7FF6-DC2E-D71D-4B4D-D5ACFBA49E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793242"/>
              </p:ext>
            </p:extLst>
          </p:nvPr>
        </p:nvGraphicFramePr>
        <p:xfrm>
          <a:off x="2707061" y="5797055"/>
          <a:ext cx="2608686" cy="693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0938899" imgH="2910160" progId="CorelDraw.Graphic.22">
                  <p:embed/>
                </p:oleObj>
              </mc:Choice>
              <mc:Fallback>
                <p:oleObj name="CorelDRAW" r:id="rId3" imgW="10938899" imgH="2910160" progId="CorelDraw.Graphic.22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CE9F7FF6-DC2E-D71D-4B4D-D5ACFBA49E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07061" y="5797055"/>
                        <a:ext cx="2608686" cy="693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F5E19D78-83E8-FC89-BCF9-DC8BF9FD1AA1}"/>
              </a:ext>
            </a:extLst>
          </p:cNvPr>
          <p:cNvSpPr txBox="1">
            <a:spLocks/>
          </p:cNvSpPr>
          <p:nvPr/>
        </p:nvSpPr>
        <p:spPr>
          <a:xfrm>
            <a:off x="9117062" y="6111259"/>
            <a:ext cx="1946895" cy="4586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КАЛУГА 2023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1276BC1-93A2-B7B3-49EF-56FDBE75A56A}"/>
              </a:ext>
            </a:extLst>
          </p:cNvPr>
          <p:cNvSpPr/>
          <p:nvPr/>
        </p:nvSpPr>
        <p:spPr>
          <a:xfrm>
            <a:off x="11341916" y="6189785"/>
            <a:ext cx="587487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3</a:t>
            </a:r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4B4673-37B7-B7B8-7181-A5FA6EBB75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b="5671"/>
          <a:stretch/>
        </p:blipFill>
        <p:spPr>
          <a:xfrm>
            <a:off x="479425" y="5733046"/>
            <a:ext cx="189296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76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0C871-86E8-ED44-0FD1-71EB7301391D}"/>
              </a:ext>
            </a:extLst>
          </p:cNvPr>
          <p:cNvSpPr txBox="1"/>
          <p:nvPr/>
        </p:nvSpPr>
        <p:spPr>
          <a:xfrm>
            <a:off x="11481182" y="6252228"/>
            <a:ext cx="436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Bahnschrift" panose="020B0502040204020203" pitchFamily="34" charset="0"/>
              </a:rPr>
              <a:t>30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0D37D-B594-9CD0-F855-006440429FD3}"/>
              </a:ext>
            </a:extLst>
          </p:cNvPr>
          <p:cNvSpPr txBox="1"/>
          <p:nvPr/>
        </p:nvSpPr>
        <p:spPr>
          <a:xfrm>
            <a:off x="479425" y="1539989"/>
            <a:ext cx="10182541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Перекрытия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(плоские, сводчатые)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северо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–восточном помещении кирпичный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коробовый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свод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 торцевым лотком и распалубкой, оштукатурен, окрашен, наблюдаются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трещены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штукатурному и окрасочному слоям (наблюдаются утраты указанных слоев),  в остальных помещениях первого этажа перекрытия плоские деревянные, оштукатуренные и окрашенные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(с некоторых местах наблюдается растрескивание штукатурного и окрасочного слоев), в мезонин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цокольный этаж доступ отсутствует.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Полы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дощатые, наблюдаются значительные утраты досок, в мезонин и цокольный этаж нет доступа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Стены, их состояние, связи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оштукатуренные, окрашенные Местами наблюдаются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трешены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отслоения слоев), частично обклеены обоями (наблюдается обрывы и отслоение обоев),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мезонин и цокольный этаж доступа нет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Двери и окна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деревянные, окрашенные, наблюдается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рассыхание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древесины оконных блоков, деформация и повреждение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ствовок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утраты остекления, часть оконных блоков полностью утрачена, двери деревянные, наблюдается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рассыхание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дверных полотен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Лестница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междуэтажная лестница утрачена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Лепные, скульптурные и прочие декоративные украшения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в северо-восточном помещении первого этажа сохранился профилированный карниз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Предметы прикладного искусства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печи кирпичные, оштукатуренные, окрашенные.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1255CC7-D4C2-924A-03C2-22E04629EAE0}"/>
              </a:ext>
            </a:extLst>
          </p:cNvPr>
          <p:cNvSpPr txBox="1">
            <a:spLocks/>
          </p:cNvSpPr>
          <p:nvPr/>
        </p:nvSpPr>
        <p:spPr>
          <a:xfrm>
            <a:off x="1452401" y="288700"/>
            <a:ext cx="9267735" cy="745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АРХИТЕКТУРНО-КОНСТРУКТИВНОЕ СОСТОЯНИЕ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4048696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ТУРИСТИЧЕСКАЯ ПРИВЛЕКАТЕЛЬНОСТЬ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42C2B-49BB-D526-62E0-85C73EA239DD}"/>
              </a:ext>
            </a:extLst>
          </p:cNvPr>
          <p:cNvSpPr txBox="1"/>
          <p:nvPr/>
        </p:nvSpPr>
        <p:spPr>
          <a:xfrm>
            <a:off x="11490159" y="6246212"/>
            <a:ext cx="42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31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32">
            <a:extLst>
              <a:ext uri="{FF2B5EF4-FFF2-40B4-BE49-F238E27FC236}">
                <a16:creationId xmlns:a16="http://schemas.microsoft.com/office/drawing/2014/main" id="{1ED161A9-895C-50BB-9C88-1948E0439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661" y="1606140"/>
            <a:ext cx="5654443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520700" algn="l"/>
              </a:tabLst>
              <a:defRPr/>
            </a:pPr>
            <a:r>
              <a:rPr lang="ru-RU" sz="2000" b="1" dirty="0">
                <a:latin typeface="Arial Black" panose="020B0A04020102020204" pitchFamily="34" charset="0"/>
              </a:rPr>
              <a:t>Общая площадь:</a:t>
            </a:r>
          </a:p>
          <a:p>
            <a:pPr>
              <a:lnSpc>
                <a:spcPct val="150000"/>
              </a:lnSpc>
              <a:tabLst>
                <a:tab pos="520700" algn="l"/>
              </a:tabLst>
              <a:defRPr/>
            </a:pPr>
            <a:endParaRPr lang="en-US" sz="1400" dirty="0">
              <a:latin typeface="Calibri" pitchFamily="34" charset="0"/>
            </a:endParaRPr>
          </a:p>
          <a:p>
            <a:pPr>
              <a:lnSpc>
                <a:spcPct val="150000"/>
              </a:lnSpc>
              <a:tabLst>
                <a:tab pos="520700" algn="l"/>
              </a:tabLst>
              <a:defRPr/>
            </a:pPr>
            <a:endParaRPr lang="en-US" sz="1400" dirty="0">
              <a:latin typeface="Calibri" pitchFamily="34" charset="0"/>
            </a:endParaRPr>
          </a:p>
          <a:p>
            <a:pPr>
              <a:lnSpc>
                <a:spcPct val="150000"/>
              </a:lnSpc>
              <a:tabLst>
                <a:tab pos="520700" algn="l"/>
              </a:tabLst>
              <a:defRPr/>
            </a:pPr>
            <a:r>
              <a:rPr lang="ru-RU" sz="2000" b="1" dirty="0">
                <a:latin typeface="Arial Black" panose="020B0A04020102020204" pitchFamily="34" charset="0"/>
              </a:rPr>
              <a:t>Экономически активное население:</a:t>
            </a:r>
          </a:p>
          <a:p>
            <a:pPr>
              <a:lnSpc>
                <a:spcPct val="150000"/>
              </a:lnSpc>
              <a:tabLst>
                <a:tab pos="520700" algn="l"/>
              </a:tabLst>
              <a:defRPr/>
            </a:pPr>
            <a:endParaRPr lang="en-US" sz="1400" dirty="0">
              <a:latin typeface="Calibri" pitchFamily="34" charset="0"/>
            </a:endParaRPr>
          </a:p>
          <a:p>
            <a:pPr>
              <a:lnSpc>
                <a:spcPct val="150000"/>
              </a:lnSpc>
              <a:tabLst>
                <a:tab pos="520700" algn="l"/>
              </a:tabLst>
              <a:defRPr/>
            </a:pPr>
            <a:endParaRPr lang="en-US" sz="1400" dirty="0">
              <a:latin typeface="Calibri" pitchFamily="34" charset="0"/>
            </a:endParaRPr>
          </a:p>
          <a:p>
            <a:pPr>
              <a:lnSpc>
                <a:spcPct val="150000"/>
              </a:lnSpc>
              <a:tabLst>
                <a:tab pos="520700" algn="l"/>
              </a:tabLst>
              <a:defRPr/>
            </a:pPr>
            <a:r>
              <a:rPr lang="ru-RU" sz="2000" dirty="0">
                <a:latin typeface="Arial Black" panose="020B0A04020102020204" pitchFamily="34" charset="0"/>
              </a:rPr>
              <a:t>Население:</a:t>
            </a:r>
            <a:endParaRPr lang="en-US" sz="2000" dirty="0">
              <a:latin typeface="Arial Black" panose="020B0A04020102020204" pitchFamily="34" charset="0"/>
            </a:endParaRPr>
          </a:p>
          <a:p>
            <a:pPr>
              <a:tabLst>
                <a:tab pos="520700" algn="l"/>
              </a:tabLst>
              <a:defRPr/>
            </a:pPr>
            <a:endParaRPr lang="en-US" sz="1400" dirty="0">
              <a:latin typeface="Calibri" pitchFamily="34" charset="0"/>
            </a:endParaRPr>
          </a:p>
          <a:p>
            <a:pPr>
              <a:tabLst>
                <a:tab pos="520700" algn="l"/>
              </a:tabLst>
              <a:defRPr/>
            </a:pPr>
            <a:endParaRPr lang="ru-RU" sz="1400" dirty="0">
              <a:latin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E39801-C4D6-A0AE-258B-E0149CD145EB}"/>
              </a:ext>
            </a:extLst>
          </p:cNvPr>
          <p:cNvSpPr txBox="1"/>
          <p:nvPr/>
        </p:nvSpPr>
        <p:spPr>
          <a:xfrm>
            <a:off x="479425" y="3364650"/>
            <a:ext cx="6097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latin typeface="Arial Black" panose="020B0A04020102020204" pitchFamily="34" charset="0"/>
              </a:rPr>
              <a:t>553 000 человек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17736C-3470-B9C4-397C-0B361E208A44}"/>
              </a:ext>
            </a:extLst>
          </p:cNvPr>
          <p:cNvSpPr txBox="1"/>
          <p:nvPr/>
        </p:nvSpPr>
        <p:spPr>
          <a:xfrm>
            <a:off x="479425" y="5052309"/>
            <a:ext cx="5235575" cy="1200329"/>
          </a:xfrm>
          <a:prstGeom prst="rect">
            <a:avLst/>
          </a:prstGeom>
          <a:noFill/>
          <a:ln w="28575">
            <a:solidFill>
              <a:srgbClr val="795845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520700" algn="l"/>
              </a:tabLst>
              <a:defRPr/>
            </a:pPr>
            <a:r>
              <a:rPr lang="ru-RU" sz="1800" b="1" dirty="0">
                <a:latin typeface="Calibri" pitchFamily="34" charset="0"/>
              </a:rPr>
              <a:t>До центра Москвы автомобильным транспортом</a:t>
            </a:r>
          </a:p>
          <a:p>
            <a:pPr indent="361950">
              <a:spcBef>
                <a:spcPts val="0"/>
              </a:spcBef>
              <a:tabLst>
                <a:tab pos="520700" algn="l"/>
              </a:tabLst>
              <a:defRPr/>
            </a:pPr>
            <a:r>
              <a:rPr lang="ru-RU" sz="1800" dirty="0">
                <a:latin typeface="Calibri" pitchFamily="34" charset="0"/>
              </a:rPr>
              <a:t>184 км – </a:t>
            </a:r>
            <a:r>
              <a:rPr lang="ru-RU" sz="1800" b="1" dirty="0">
                <a:latin typeface="Calibri" pitchFamily="34" charset="0"/>
              </a:rPr>
              <a:t>2 часа 48</a:t>
            </a:r>
            <a:r>
              <a:rPr lang="ru-RU" sz="1800" dirty="0">
                <a:latin typeface="Calibri" pitchFamily="34" charset="0"/>
              </a:rPr>
              <a:t> </a:t>
            </a:r>
            <a:r>
              <a:rPr lang="ru-RU" sz="1800" b="1" dirty="0">
                <a:latin typeface="Calibri" pitchFamily="34" charset="0"/>
              </a:rPr>
              <a:t>минут</a:t>
            </a:r>
            <a:r>
              <a:rPr lang="ru-RU" sz="1800" dirty="0">
                <a:latin typeface="Calibri" pitchFamily="34" charset="0"/>
              </a:rPr>
              <a:t> пути                                                   </a:t>
            </a:r>
            <a:r>
              <a:rPr lang="ru-RU" sz="1800" b="1" dirty="0">
                <a:latin typeface="Calibri" pitchFamily="34" charset="0"/>
              </a:rPr>
              <a:t>До новой границы Москвы</a:t>
            </a:r>
          </a:p>
          <a:p>
            <a:pPr indent="361950">
              <a:spcBef>
                <a:spcPts val="0"/>
              </a:spcBef>
              <a:tabLst>
                <a:tab pos="520700" algn="l"/>
              </a:tabLst>
              <a:defRPr/>
            </a:pPr>
            <a:r>
              <a:rPr lang="ru-RU" sz="1800" dirty="0">
                <a:latin typeface="Calibri" pitchFamily="34" charset="0"/>
              </a:rPr>
              <a:t>98 км – </a:t>
            </a:r>
            <a:r>
              <a:rPr lang="ru-RU" sz="1800" b="1" dirty="0">
                <a:latin typeface="Calibri" pitchFamily="34" charset="0"/>
              </a:rPr>
              <a:t>1 час 28</a:t>
            </a:r>
            <a:r>
              <a:rPr lang="ru-RU" sz="1800" dirty="0">
                <a:latin typeface="Calibri" pitchFamily="34" charset="0"/>
              </a:rPr>
              <a:t> </a:t>
            </a:r>
            <a:r>
              <a:rPr lang="ru-RU" sz="1800" b="1" dirty="0">
                <a:latin typeface="Calibri" pitchFamily="34" charset="0"/>
              </a:rPr>
              <a:t>минут</a:t>
            </a:r>
            <a:r>
              <a:rPr lang="ru-RU" sz="1800" dirty="0">
                <a:latin typeface="Calibri" pitchFamily="34" charset="0"/>
              </a:rPr>
              <a:t> пути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8D71F9-9F84-AC88-964A-159DDF81B06F}"/>
              </a:ext>
            </a:extLst>
          </p:cNvPr>
          <p:cNvSpPr txBox="1"/>
          <p:nvPr/>
        </p:nvSpPr>
        <p:spPr>
          <a:xfrm>
            <a:off x="479425" y="4413402"/>
            <a:ext cx="6097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latin typeface="Arial Black" panose="020B0A04020102020204" pitchFamily="34" charset="0"/>
              </a:rPr>
              <a:t>1 000 900 человек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57F30B-BF8E-F239-97C8-8DF280756C67}"/>
              </a:ext>
            </a:extLst>
          </p:cNvPr>
          <p:cNvSpPr txBox="1"/>
          <p:nvPr/>
        </p:nvSpPr>
        <p:spPr>
          <a:xfrm>
            <a:off x="479425" y="2265765"/>
            <a:ext cx="6097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latin typeface="Arial Black" panose="020B0A04020102020204" pitchFamily="34" charset="0"/>
              </a:rPr>
              <a:t>29 800 км2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A17256-AEA5-3A4D-3AE0-4FF82945D72F}"/>
              </a:ext>
            </a:extLst>
          </p:cNvPr>
          <p:cNvSpPr txBox="1"/>
          <p:nvPr/>
        </p:nvSpPr>
        <p:spPr>
          <a:xfrm>
            <a:off x="3662110" y="1514058"/>
            <a:ext cx="3526757" cy="646331"/>
          </a:xfrm>
          <a:prstGeom prst="rect">
            <a:avLst/>
          </a:prstGeom>
          <a:solidFill>
            <a:srgbClr val="BB987F"/>
          </a:solidFill>
        </p:spPr>
        <p:txBody>
          <a:bodyPr wrap="square">
            <a:spAutoFit/>
          </a:bodyPr>
          <a:lstStyle/>
          <a:p>
            <a:pPr>
              <a:tabLst>
                <a:tab pos="520700" algn="l"/>
              </a:tabLst>
              <a:defRPr/>
            </a:pPr>
            <a:r>
              <a:rPr lang="ru-RU" sz="1800" dirty="0">
                <a:latin typeface="Arial Black" panose="020B0A04020102020204" pitchFamily="34" charset="0"/>
              </a:rPr>
              <a:t>Региональный центр:</a:t>
            </a:r>
            <a:endParaRPr lang="en-US" sz="1800" dirty="0">
              <a:latin typeface="Arial Black" panose="020B0A04020102020204" pitchFamily="34" charset="0"/>
            </a:endParaRPr>
          </a:p>
          <a:p>
            <a:pPr>
              <a:tabLst>
                <a:tab pos="520700" algn="l"/>
              </a:tabLst>
              <a:defRPr/>
            </a:pPr>
            <a:r>
              <a:rPr lang="ru-RU" sz="1800" b="1" dirty="0">
                <a:latin typeface="Calibri" pitchFamily="34" charset="0"/>
              </a:rPr>
              <a:t>Калуга</a:t>
            </a:r>
            <a:r>
              <a:rPr lang="ru-RU" sz="1800" dirty="0">
                <a:latin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</a:rPr>
              <a:t>(</a:t>
            </a:r>
            <a:r>
              <a:rPr lang="ru-RU" sz="1800" dirty="0">
                <a:latin typeface="Calibri" pitchFamily="34" charset="0"/>
              </a:rPr>
              <a:t>343 </a:t>
            </a:r>
            <a:r>
              <a:rPr lang="en-US" sz="1800" dirty="0">
                <a:latin typeface="Calibri" pitchFamily="34" charset="0"/>
              </a:rPr>
              <a:t>000</a:t>
            </a:r>
            <a:r>
              <a:rPr lang="ru-RU" sz="1800" dirty="0">
                <a:latin typeface="Calibri" pitchFamily="34" charset="0"/>
              </a:rPr>
              <a:t> человек)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BEB0708-8C65-39CD-D714-235404B5D3A4}"/>
              </a:ext>
            </a:extLst>
          </p:cNvPr>
          <p:cNvCxnSpPr/>
          <p:nvPr/>
        </p:nvCxnSpPr>
        <p:spPr>
          <a:xfrm flipH="1">
            <a:off x="652302" y="5502510"/>
            <a:ext cx="179388" cy="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EF3E495A-65B7-2BD7-0871-3A58CD12840E}"/>
              </a:ext>
            </a:extLst>
          </p:cNvPr>
          <p:cNvCxnSpPr/>
          <p:nvPr/>
        </p:nvCxnSpPr>
        <p:spPr>
          <a:xfrm flipH="1">
            <a:off x="652302" y="6061929"/>
            <a:ext cx="179388" cy="0"/>
          </a:xfrm>
          <a:prstGeom prst="line">
            <a:avLst/>
          </a:prstGeom>
          <a:noFill/>
          <a:ln w="50800" cap="flat" cmpd="sng" algn="ctr">
            <a:solidFill>
              <a:srgbClr val="FFFF00"/>
            </a:solidFill>
            <a:prstDash val="solid"/>
          </a:ln>
          <a:effectLst/>
        </p:spPr>
      </p:cxnSp>
      <p:pic>
        <p:nvPicPr>
          <p:cNvPr id="25" name="Рисунок 42">
            <a:extLst>
              <a:ext uri="{FF2B5EF4-FFF2-40B4-BE49-F238E27FC236}">
                <a16:creationId xmlns:a16="http://schemas.microsoft.com/office/drawing/2014/main" id="{C6CDCBF4-5435-C348-5BCF-E6115DD4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314" r="37115"/>
          <a:stretch>
            <a:fillRect/>
          </a:stretch>
        </p:blipFill>
        <p:spPr bwMode="auto">
          <a:xfrm>
            <a:off x="4926932" y="1271794"/>
            <a:ext cx="6218199" cy="502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с двумя скругленными противолежащими углами 29">
            <a:extLst>
              <a:ext uri="{FF2B5EF4-FFF2-40B4-BE49-F238E27FC236}">
                <a16:creationId xmlns:a16="http://schemas.microsoft.com/office/drawing/2014/main" id="{E09D89E5-4FA8-93F5-3764-9A26E8E4A670}"/>
              </a:ext>
            </a:extLst>
          </p:cNvPr>
          <p:cNvSpPr/>
          <p:nvPr/>
        </p:nvSpPr>
        <p:spPr>
          <a:xfrm>
            <a:off x="9145875" y="3756223"/>
            <a:ext cx="744266" cy="170218"/>
          </a:xfrm>
          <a:prstGeom prst="round2DiagRect">
            <a:avLst>
              <a:gd name="adj1" fmla="val 44523"/>
              <a:gd name="adj2" fmla="val 0"/>
            </a:avLst>
          </a:prstGeom>
          <a:solidFill>
            <a:schemeClr val="tx1">
              <a:lumMod val="95000"/>
              <a:lumOff val="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rgbClr val="FFFFFF"/>
                </a:solidFill>
                <a:cs typeface="Calibri" pitchFamily="34" charset="0"/>
              </a:rPr>
              <a:t>Калуга</a:t>
            </a:r>
          </a:p>
        </p:txBody>
      </p:sp>
      <p:sp>
        <p:nvSpPr>
          <p:cNvPr id="27" name="Прямоугольник 25">
            <a:extLst>
              <a:ext uri="{FF2B5EF4-FFF2-40B4-BE49-F238E27FC236}">
                <a16:creationId xmlns:a16="http://schemas.microsoft.com/office/drawing/2014/main" id="{57C58868-6E20-4F34-6B9B-363619B3E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998" y="2867527"/>
            <a:ext cx="1037506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100" i="1" dirty="0">
                <a:latin typeface="Calibri" pitchFamily="34" charset="0"/>
                <a:cs typeface="Calibri" pitchFamily="34" charset="0"/>
              </a:rPr>
              <a:t>Смоленская область</a:t>
            </a:r>
          </a:p>
        </p:txBody>
      </p:sp>
      <p:sp>
        <p:nvSpPr>
          <p:cNvPr id="28" name="Прямоугольник 25">
            <a:extLst>
              <a:ext uri="{FF2B5EF4-FFF2-40B4-BE49-F238E27FC236}">
                <a16:creationId xmlns:a16="http://schemas.microsoft.com/office/drawing/2014/main" id="{3BC90830-22B7-F3DA-168A-1DF10060B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456" y="5335422"/>
            <a:ext cx="1038994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100" i="1" dirty="0">
                <a:latin typeface="Calibri" pitchFamily="34" charset="0"/>
                <a:cs typeface="Calibri" pitchFamily="34" charset="0"/>
              </a:rPr>
              <a:t>Брянская область</a:t>
            </a:r>
          </a:p>
        </p:txBody>
      </p:sp>
      <p:sp>
        <p:nvSpPr>
          <p:cNvPr id="29" name="Прямоугольник 25">
            <a:extLst>
              <a:ext uri="{FF2B5EF4-FFF2-40B4-BE49-F238E27FC236}">
                <a16:creationId xmlns:a16="http://schemas.microsoft.com/office/drawing/2014/main" id="{B5FF5750-141B-3FDC-6A34-4BA087347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1999" y="5895308"/>
            <a:ext cx="1038994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100" i="1" dirty="0">
                <a:latin typeface="Calibri" pitchFamily="34" charset="0"/>
                <a:cs typeface="Calibri" pitchFamily="34" charset="0"/>
              </a:rPr>
              <a:t>Орловская область</a:t>
            </a:r>
          </a:p>
        </p:txBody>
      </p:sp>
      <p:sp>
        <p:nvSpPr>
          <p:cNvPr id="30" name="Прямоугольник 25">
            <a:extLst>
              <a:ext uri="{FF2B5EF4-FFF2-40B4-BE49-F238E27FC236}">
                <a16:creationId xmlns:a16="http://schemas.microsoft.com/office/drawing/2014/main" id="{BC530DF0-D38B-7B4E-552C-6BCA049F0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2316" y="4254503"/>
            <a:ext cx="10389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100" i="1" dirty="0">
                <a:latin typeface="Calibri" pitchFamily="34" charset="0"/>
                <a:cs typeface="Calibri" pitchFamily="34" charset="0"/>
              </a:rPr>
              <a:t>Тульская область</a:t>
            </a:r>
          </a:p>
        </p:txBody>
      </p:sp>
      <p:sp>
        <p:nvSpPr>
          <p:cNvPr id="31" name="Прямоугольник 25">
            <a:extLst>
              <a:ext uri="{FF2B5EF4-FFF2-40B4-BE49-F238E27FC236}">
                <a16:creationId xmlns:a16="http://schemas.microsoft.com/office/drawing/2014/main" id="{500970B0-F8DA-34C5-638C-B25CC1636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8114" y="2192087"/>
            <a:ext cx="11178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100" i="1" dirty="0">
                <a:latin typeface="Calibri" pitchFamily="34" charset="0"/>
                <a:cs typeface="Calibri" pitchFamily="34" charset="0"/>
              </a:rPr>
              <a:t>Московская область</a:t>
            </a:r>
          </a:p>
        </p:txBody>
      </p:sp>
      <p:sp>
        <p:nvSpPr>
          <p:cNvPr id="32" name="Полилиния 24">
            <a:extLst>
              <a:ext uri="{FF2B5EF4-FFF2-40B4-BE49-F238E27FC236}">
                <a16:creationId xmlns:a16="http://schemas.microsoft.com/office/drawing/2014/main" id="{0E4B447F-5125-A888-C822-31859FFD83C7}"/>
              </a:ext>
            </a:extLst>
          </p:cNvPr>
          <p:cNvSpPr/>
          <p:nvPr/>
        </p:nvSpPr>
        <p:spPr>
          <a:xfrm>
            <a:off x="9661950" y="1973179"/>
            <a:ext cx="781461" cy="876441"/>
          </a:xfrm>
          <a:custGeom>
            <a:avLst/>
            <a:gdLst>
              <a:gd name="connsiteX0" fmla="*/ 0 w 940751"/>
              <a:gd name="connsiteY0" fmla="*/ 1188808 h 1188808"/>
              <a:gd name="connsiteX1" fmla="*/ 30480 w 940751"/>
              <a:gd name="connsiteY1" fmla="*/ 1112608 h 1188808"/>
              <a:gd name="connsiteX2" fmla="*/ 83820 w 940751"/>
              <a:gd name="connsiteY2" fmla="*/ 1036408 h 1188808"/>
              <a:gd name="connsiteX3" fmla="*/ 129540 w 940751"/>
              <a:gd name="connsiteY3" fmla="*/ 990688 h 1188808"/>
              <a:gd name="connsiteX4" fmla="*/ 190500 w 940751"/>
              <a:gd name="connsiteY4" fmla="*/ 922108 h 1188808"/>
              <a:gd name="connsiteX5" fmla="*/ 213360 w 940751"/>
              <a:gd name="connsiteY5" fmla="*/ 906868 h 1188808"/>
              <a:gd name="connsiteX6" fmla="*/ 259080 w 940751"/>
              <a:gd name="connsiteY6" fmla="*/ 861148 h 1188808"/>
              <a:gd name="connsiteX7" fmla="*/ 281940 w 940751"/>
              <a:gd name="connsiteY7" fmla="*/ 838288 h 1188808"/>
              <a:gd name="connsiteX8" fmla="*/ 304800 w 940751"/>
              <a:gd name="connsiteY8" fmla="*/ 823048 h 1188808"/>
              <a:gd name="connsiteX9" fmla="*/ 358140 w 940751"/>
              <a:gd name="connsiteY9" fmla="*/ 754468 h 1188808"/>
              <a:gd name="connsiteX10" fmla="*/ 373380 w 940751"/>
              <a:gd name="connsiteY10" fmla="*/ 708748 h 1188808"/>
              <a:gd name="connsiteX11" fmla="*/ 388620 w 940751"/>
              <a:gd name="connsiteY11" fmla="*/ 685888 h 1188808"/>
              <a:gd name="connsiteX12" fmla="*/ 396240 w 940751"/>
              <a:gd name="connsiteY12" fmla="*/ 663028 h 1188808"/>
              <a:gd name="connsiteX13" fmla="*/ 411480 w 940751"/>
              <a:gd name="connsiteY13" fmla="*/ 640168 h 1188808"/>
              <a:gd name="connsiteX14" fmla="*/ 419100 w 940751"/>
              <a:gd name="connsiteY14" fmla="*/ 617308 h 1188808"/>
              <a:gd name="connsiteX15" fmla="*/ 441960 w 940751"/>
              <a:gd name="connsiteY15" fmla="*/ 594448 h 1188808"/>
              <a:gd name="connsiteX16" fmla="*/ 449580 w 940751"/>
              <a:gd name="connsiteY16" fmla="*/ 571588 h 1188808"/>
              <a:gd name="connsiteX17" fmla="*/ 480060 w 940751"/>
              <a:gd name="connsiteY17" fmla="*/ 525868 h 1188808"/>
              <a:gd name="connsiteX18" fmla="*/ 541020 w 940751"/>
              <a:gd name="connsiteY18" fmla="*/ 457288 h 1188808"/>
              <a:gd name="connsiteX19" fmla="*/ 563880 w 940751"/>
              <a:gd name="connsiteY19" fmla="*/ 442048 h 1188808"/>
              <a:gd name="connsiteX20" fmla="*/ 632460 w 940751"/>
              <a:gd name="connsiteY20" fmla="*/ 388708 h 1188808"/>
              <a:gd name="connsiteX21" fmla="*/ 655320 w 940751"/>
              <a:gd name="connsiteY21" fmla="*/ 373468 h 1188808"/>
              <a:gd name="connsiteX22" fmla="*/ 701040 w 940751"/>
              <a:gd name="connsiteY22" fmla="*/ 304888 h 1188808"/>
              <a:gd name="connsiteX23" fmla="*/ 716280 w 940751"/>
              <a:gd name="connsiteY23" fmla="*/ 282028 h 1188808"/>
              <a:gd name="connsiteX24" fmla="*/ 739140 w 940751"/>
              <a:gd name="connsiteY24" fmla="*/ 266788 h 1188808"/>
              <a:gd name="connsiteX25" fmla="*/ 746760 w 940751"/>
              <a:gd name="connsiteY25" fmla="*/ 243928 h 1188808"/>
              <a:gd name="connsiteX26" fmla="*/ 792480 w 940751"/>
              <a:gd name="connsiteY26" fmla="*/ 175348 h 1188808"/>
              <a:gd name="connsiteX27" fmla="*/ 822960 w 940751"/>
              <a:gd name="connsiteY27" fmla="*/ 129628 h 1188808"/>
              <a:gd name="connsiteX28" fmla="*/ 838200 w 940751"/>
              <a:gd name="connsiteY28" fmla="*/ 106768 h 1188808"/>
              <a:gd name="connsiteX29" fmla="*/ 906780 w 940751"/>
              <a:gd name="connsiteY29" fmla="*/ 45808 h 1188808"/>
              <a:gd name="connsiteX30" fmla="*/ 922020 w 940751"/>
              <a:gd name="connsiteY30" fmla="*/ 88 h 118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40751" h="1188808">
                <a:moveTo>
                  <a:pt x="0" y="1188808"/>
                </a:moveTo>
                <a:cubicBezTo>
                  <a:pt x="10160" y="1163408"/>
                  <a:pt x="17296" y="1136578"/>
                  <a:pt x="30480" y="1112608"/>
                </a:cubicBezTo>
                <a:cubicBezTo>
                  <a:pt x="45422" y="1085441"/>
                  <a:pt x="61896" y="1058332"/>
                  <a:pt x="83820" y="1036408"/>
                </a:cubicBezTo>
                <a:cubicBezTo>
                  <a:pt x="99060" y="1021168"/>
                  <a:pt x="117585" y="1008621"/>
                  <a:pt x="129540" y="990688"/>
                </a:cubicBezTo>
                <a:cubicBezTo>
                  <a:pt x="147864" y="963202"/>
                  <a:pt x="159183" y="942986"/>
                  <a:pt x="190500" y="922108"/>
                </a:cubicBezTo>
                <a:cubicBezTo>
                  <a:pt x="198120" y="917028"/>
                  <a:pt x="206515" y="912952"/>
                  <a:pt x="213360" y="906868"/>
                </a:cubicBezTo>
                <a:cubicBezTo>
                  <a:pt x="229469" y="892549"/>
                  <a:pt x="243840" y="876388"/>
                  <a:pt x="259080" y="861148"/>
                </a:cubicBezTo>
                <a:cubicBezTo>
                  <a:pt x="266700" y="853528"/>
                  <a:pt x="272974" y="844266"/>
                  <a:pt x="281940" y="838288"/>
                </a:cubicBezTo>
                <a:lnTo>
                  <a:pt x="304800" y="823048"/>
                </a:lnTo>
                <a:cubicBezTo>
                  <a:pt x="341258" y="768362"/>
                  <a:pt x="322328" y="790280"/>
                  <a:pt x="358140" y="754468"/>
                </a:cubicBezTo>
                <a:cubicBezTo>
                  <a:pt x="363220" y="739228"/>
                  <a:pt x="364469" y="722114"/>
                  <a:pt x="373380" y="708748"/>
                </a:cubicBezTo>
                <a:cubicBezTo>
                  <a:pt x="378460" y="701128"/>
                  <a:pt x="384524" y="694079"/>
                  <a:pt x="388620" y="685888"/>
                </a:cubicBezTo>
                <a:cubicBezTo>
                  <a:pt x="392212" y="678704"/>
                  <a:pt x="392648" y="670212"/>
                  <a:pt x="396240" y="663028"/>
                </a:cubicBezTo>
                <a:cubicBezTo>
                  <a:pt x="400336" y="654837"/>
                  <a:pt x="407384" y="648359"/>
                  <a:pt x="411480" y="640168"/>
                </a:cubicBezTo>
                <a:cubicBezTo>
                  <a:pt x="415072" y="632984"/>
                  <a:pt x="414645" y="623991"/>
                  <a:pt x="419100" y="617308"/>
                </a:cubicBezTo>
                <a:cubicBezTo>
                  <a:pt x="425078" y="608342"/>
                  <a:pt x="434340" y="602068"/>
                  <a:pt x="441960" y="594448"/>
                </a:cubicBezTo>
                <a:cubicBezTo>
                  <a:pt x="444500" y="586828"/>
                  <a:pt x="445679" y="578609"/>
                  <a:pt x="449580" y="571588"/>
                </a:cubicBezTo>
                <a:cubicBezTo>
                  <a:pt x="458475" y="555577"/>
                  <a:pt x="469900" y="541108"/>
                  <a:pt x="480060" y="525868"/>
                </a:cubicBezTo>
                <a:cubicBezTo>
                  <a:pt x="498384" y="498382"/>
                  <a:pt x="509703" y="478166"/>
                  <a:pt x="541020" y="457288"/>
                </a:cubicBezTo>
                <a:cubicBezTo>
                  <a:pt x="548640" y="452208"/>
                  <a:pt x="556845" y="447911"/>
                  <a:pt x="563880" y="442048"/>
                </a:cubicBezTo>
                <a:cubicBezTo>
                  <a:pt x="635503" y="382362"/>
                  <a:pt x="516906" y="465744"/>
                  <a:pt x="632460" y="388708"/>
                </a:cubicBezTo>
                <a:lnTo>
                  <a:pt x="655320" y="373468"/>
                </a:lnTo>
                <a:lnTo>
                  <a:pt x="701040" y="304888"/>
                </a:lnTo>
                <a:cubicBezTo>
                  <a:pt x="706120" y="297268"/>
                  <a:pt x="708660" y="287108"/>
                  <a:pt x="716280" y="282028"/>
                </a:cubicBezTo>
                <a:lnTo>
                  <a:pt x="739140" y="266788"/>
                </a:lnTo>
                <a:cubicBezTo>
                  <a:pt x="741680" y="259168"/>
                  <a:pt x="742859" y="250949"/>
                  <a:pt x="746760" y="243928"/>
                </a:cubicBezTo>
                <a:lnTo>
                  <a:pt x="792480" y="175348"/>
                </a:lnTo>
                <a:lnTo>
                  <a:pt x="822960" y="129628"/>
                </a:lnTo>
                <a:cubicBezTo>
                  <a:pt x="828040" y="122008"/>
                  <a:pt x="831724" y="113244"/>
                  <a:pt x="838200" y="106768"/>
                </a:cubicBezTo>
                <a:cubicBezTo>
                  <a:pt x="890396" y="54572"/>
                  <a:pt x="865987" y="73003"/>
                  <a:pt x="906780" y="45808"/>
                </a:cubicBezTo>
                <a:cubicBezTo>
                  <a:pt x="940078" y="-4139"/>
                  <a:pt x="955576" y="88"/>
                  <a:pt x="922020" y="88"/>
                </a:cubicBezTo>
              </a:path>
            </a:pathLst>
          </a:cu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Полилиния 23">
            <a:extLst>
              <a:ext uri="{FF2B5EF4-FFF2-40B4-BE49-F238E27FC236}">
                <a16:creationId xmlns:a16="http://schemas.microsoft.com/office/drawing/2014/main" id="{12B4545A-992B-1534-EAFB-2E02C10B4015}"/>
              </a:ext>
            </a:extLst>
          </p:cNvPr>
          <p:cNvSpPr/>
          <p:nvPr/>
        </p:nvSpPr>
        <p:spPr>
          <a:xfrm>
            <a:off x="9176233" y="2849621"/>
            <a:ext cx="466712" cy="835705"/>
          </a:xfrm>
          <a:custGeom>
            <a:avLst/>
            <a:gdLst>
              <a:gd name="connsiteX0" fmla="*/ 670560 w 670560"/>
              <a:gd name="connsiteY0" fmla="*/ 0 h 1524000"/>
              <a:gd name="connsiteX1" fmla="*/ 655320 w 670560"/>
              <a:gd name="connsiteY1" fmla="*/ 53340 h 1524000"/>
              <a:gd name="connsiteX2" fmla="*/ 640080 w 670560"/>
              <a:gd name="connsiteY2" fmla="*/ 106680 h 1524000"/>
              <a:gd name="connsiteX3" fmla="*/ 632460 w 670560"/>
              <a:gd name="connsiteY3" fmla="*/ 167640 h 1524000"/>
              <a:gd name="connsiteX4" fmla="*/ 624840 w 670560"/>
              <a:gd name="connsiteY4" fmla="*/ 220980 h 1524000"/>
              <a:gd name="connsiteX5" fmla="*/ 601980 w 670560"/>
              <a:gd name="connsiteY5" fmla="*/ 457200 h 1524000"/>
              <a:gd name="connsiteX6" fmla="*/ 586740 w 670560"/>
              <a:gd name="connsiteY6" fmla="*/ 502920 h 1524000"/>
              <a:gd name="connsiteX7" fmla="*/ 579120 w 670560"/>
              <a:gd name="connsiteY7" fmla="*/ 525780 h 1524000"/>
              <a:gd name="connsiteX8" fmla="*/ 556260 w 670560"/>
              <a:gd name="connsiteY8" fmla="*/ 609600 h 1524000"/>
              <a:gd name="connsiteX9" fmla="*/ 541020 w 670560"/>
              <a:gd name="connsiteY9" fmla="*/ 632460 h 1524000"/>
              <a:gd name="connsiteX10" fmla="*/ 518160 w 670560"/>
              <a:gd name="connsiteY10" fmla="*/ 647700 h 1524000"/>
              <a:gd name="connsiteX11" fmla="*/ 464820 w 670560"/>
              <a:gd name="connsiteY11" fmla="*/ 716280 h 1524000"/>
              <a:gd name="connsiteX12" fmla="*/ 449580 w 670560"/>
              <a:gd name="connsiteY12" fmla="*/ 739140 h 1524000"/>
              <a:gd name="connsiteX13" fmla="*/ 426720 w 670560"/>
              <a:gd name="connsiteY13" fmla="*/ 746760 h 1524000"/>
              <a:gd name="connsiteX14" fmla="*/ 381000 w 670560"/>
              <a:gd name="connsiteY14" fmla="*/ 777240 h 1524000"/>
              <a:gd name="connsiteX15" fmla="*/ 350520 w 670560"/>
              <a:gd name="connsiteY15" fmla="*/ 822960 h 1524000"/>
              <a:gd name="connsiteX16" fmla="*/ 327660 w 670560"/>
              <a:gd name="connsiteY16" fmla="*/ 838200 h 1524000"/>
              <a:gd name="connsiteX17" fmla="*/ 289560 w 670560"/>
              <a:gd name="connsiteY17" fmla="*/ 883920 h 1524000"/>
              <a:gd name="connsiteX18" fmla="*/ 281940 w 670560"/>
              <a:gd name="connsiteY18" fmla="*/ 906780 h 1524000"/>
              <a:gd name="connsiteX19" fmla="*/ 274320 w 670560"/>
              <a:gd name="connsiteY19" fmla="*/ 960120 h 1524000"/>
              <a:gd name="connsiteX20" fmla="*/ 266700 w 670560"/>
              <a:gd name="connsiteY20" fmla="*/ 998220 h 1524000"/>
              <a:gd name="connsiteX21" fmla="*/ 259080 w 670560"/>
              <a:gd name="connsiteY21" fmla="*/ 1074420 h 1524000"/>
              <a:gd name="connsiteX22" fmla="*/ 228600 w 670560"/>
              <a:gd name="connsiteY22" fmla="*/ 1143000 h 1524000"/>
              <a:gd name="connsiteX23" fmla="*/ 220980 w 670560"/>
              <a:gd name="connsiteY23" fmla="*/ 1165860 h 1524000"/>
              <a:gd name="connsiteX24" fmla="*/ 205740 w 670560"/>
              <a:gd name="connsiteY24" fmla="*/ 1188720 h 1524000"/>
              <a:gd name="connsiteX25" fmla="*/ 190500 w 670560"/>
              <a:gd name="connsiteY25" fmla="*/ 1234440 h 1524000"/>
              <a:gd name="connsiteX26" fmla="*/ 182880 w 670560"/>
              <a:gd name="connsiteY26" fmla="*/ 1257300 h 1524000"/>
              <a:gd name="connsiteX27" fmla="*/ 137160 w 670560"/>
              <a:gd name="connsiteY27" fmla="*/ 1325880 h 1524000"/>
              <a:gd name="connsiteX28" fmla="*/ 121920 w 670560"/>
              <a:gd name="connsiteY28" fmla="*/ 1348740 h 1524000"/>
              <a:gd name="connsiteX29" fmla="*/ 99060 w 670560"/>
              <a:gd name="connsiteY29" fmla="*/ 1371600 h 1524000"/>
              <a:gd name="connsiteX30" fmla="*/ 91440 w 670560"/>
              <a:gd name="connsiteY30" fmla="*/ 1394460 h 1524000"/>
              <a:gd name="connsiteX31" fmla="*/ 60960 w 670560"/>
              <a:gd name="connsiteY31" fmla="*/ 1440180 h 1524000"/>
              <a:gd name="connsiteX32" fmla="*/ 53340 w 670560"/>
              <a:gd name="connsiteY32" fmla="*/ 1463040 h 1524000"/>
              <a:gd name="connsiteX33" fmla="*/ 22860 w 670560"/>
              <a:gd name="connsiteY33" fmla="*/ 1508760 h 1524000"/>
              <a:gd name="connsiteX34" fmla="*/ 0 w 670560"/>
              <a:gd name="connsiteY3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0560" h="1524000">
                <a:moveTo>
                  <a:pt x="670560" y="0"/>
                </a:moveTo>
                <a:cubicBezTo>
                  <a:pt x="665480" y="17780"/>
                  <a:pt x="660633" y="35628"/>
                  <a:pt x="655320" y="53340"/>
                </a:cubicBezTo>
                <a:cubicBezTo>
                  <a:pt x="648526" y="75988"/>
                  <a:pt x="644254" y="81638"/>
                  <a:pt x="640080" y="106680"/>
                </a:cubicBezTo>
                <a:cubicBezTo>
                  <a:pt x="636713" y="126880"/>
                  <a:pt x="635166" y="147342"/>
                  <a:pt x="632460" y="167640"/>
                </a:cubicBezTo>
                <a:cubicBezTo>
                  <a:pt x="630086" y="185443"/>
                  <a:pt x="626419" y="203089"/>
                  <a:pt x="624840" y="220980"/>
                </a:cubicBezTo>
                <a:cubicBezTo>
                  <a:pt x="617786" y="300930"/>
                  <a:pt x="624914" y="380752"/>
                  <a:pt x="601980" y="457200"/>
                </a:cubicBezTo>
                <a:cubicBezTo>
                  <a:pt x="597364" y="472587"/>
                  <a:pt x="591820" y="487680"/>
                  <a:pt x="586740" y="502920"/>
                </a:cubicBezTo>
                <a:cubicBezTo>
                  <a:pt x="584200" y="510540"/>
                  <a:pt x="580695" y="517904"/>
                  <a:pt x="579120" y="525780"/>
                </a:cubicBezTo>
                <a:cubicBezTo>
                  <a:pt x="575030" y="546228"/>
                  <a:pt x="567309" y="593027"/>
                  <a:pt x="556260" y="609600"/>
                </a:cubicBezTo>
                <a:cubicBezTo>
                  <a:pt x="551180" y="617220"/>
                  <a:pt x="547496" y="625984"/>
                  <a:pt x="541020" y="632460"/>
                </a:cubicBezTo>
                <a:cubicBezTo>
                  <a:pt x="534544" y="638936"/>
                  <a:pt x="525780" y="642620"/>
                  <a:pt x="518160" y="647700"/>
                </a:cubicBezTo>
                <a:cubicBezTo>
                  <a:pt x="441124" y="763254"/>
                  <a:pt x="524506" y="644657"/>
                  <a:pt x="464820" y="716280"/>
                </a:cubicBezTo>
                <a:cubicBezTo>
                  <a:pt x="458957" y="723315"/>
                  <a:pt x="456731" y="733419"/>
                  <a:pt x="449580" y="739140"/>
                </a:cubicBezTo>
                <a:cubicBezTo>
                  <a:pt x="443308" y="744158"/>
                  <a:pt x="433741" y="742859"/>
                  <a:pt x="426720" y="746760"/>
                </a:cubicBezTo>
                <a:cubicBezTo>
                  <a:pt x="410709" y="755655"/>
                  <a:pt x="381000" y="777240"/>
                  <a:pt x="381000" y="777240"/>
                </a:cubicBezTo>
                <a:cubicBezTo>
                  <a:pt x="370840" y="792480"/>
                  <a:pt x="365760" y="812800"/>
                  <a:pt x="350520" y="822960"/>
                </a:cubicBezTo>
                <a:cubicBezTo>
                  <a:pt x="342900" y="828040"/>
                  <a:pt x="334695" y="832337"/>
                  <a:pt x="327660" y="838200"/>
                </a:cubicBezTo>
                <a:cubicBezTo>
                  <a:pt x="313215" y="850237"/>
                  <a:pt x="298123" y="866794"/>
                  <a:pt x="289560" y="883920"/>
                </a:cubicBezTo>
                <a:cubicBezTo>
                  <a:pt x="285968" y="891104"/>
                  <a:pt x="284480" y="899160"/>
                  <a:pt x="281940" y="906780"/>
                </a:cubicBezTo>
                <a:cubicBezTo>
                  <a:pt x="279400" y="924560"/>
                  <a:pt x="277273" y="942404"/>
                  <a:pt x="274320" y="960120"/>
                </a:cubicBezTo>
                <a:cubicBezTo>
                  <a:pt x="272191" y="972895"/>
                  <a:pt x="268412" y="985382"/>
                  <a:pt x="266700" y="998220"/>
                </a:cubicBezTo>
                <a:cubicBezTo>
                  <a:pt x="263326" y="1023523"/>
                  <a:pt x="263784" y="1049331"/>
                  <a:pt x="259080" y="1074420"/>
                </a:cubicBezTo>
                <a:cubicBezTo>
                  <a:pt x="247285" y="1137328"/>
                  <a:pt x="249136" y="1101928"/>
                  <a:pt x="228600" y="1143000"/>
                </a:cubicBezTo>
                <a:cubicBezTo>
                  <a:pt x="225008" y="1150184"/>
                  <a:pt x="224572" y="1158676"/>
                  <a:pt x="220980" y="1165860"/>
                </a:cubicBezTo>
                <a:cubicBezTo>
                  <a:pt x="216884" y="1174051"/>
                  <a:pt x="209459" y="1180351"/>
                  <a:pt x="205740" y="1188720"/>
                </a:cubicBezTo>
                <a:cubicBezTo>
                  <a:pt x="199216" y="1203400"/>
                  <a:pt x="195580" y="1219200"/>
                  <a:pt x="190500" y="1234440"/>
                </a:cubicBezTo>
                <a:cubicBezTo>
                  <a:pt x="187960" y="1242060"/>
                  <a:pt x="187335" y="1250617"/>
                  <a:pt x="182880" y="1257300"/>
                </a:cubicBezTo>
                <a:lnTo>
                  <a:pt x="137160" y="1325880"/>
                </a:lnTo>
                <a:cubicBezTo>
                  <a:pt x="132080" y="1333500"/>
                  <a:pt x="128396" y="1342264"/>
                  <a:pt x="121920" y="1348740"/>
                </a:cubicBezTo>
                <a:lnTo>
                  <a:pt x="99060" y="1371600"/>
                </a:lnTo>
                <a:cubicBezTo>
                  <a:pt x="96520" y="1379220"/>
                  <a:pt x="95341" y="1387439"/>
                  <a:pt x="91440" y="1394460"/>
                </a:cubicBezTo>
                <a:cubicBezTo>
                  <a:pt x="82545" y="1410471"/>
                  <a:pt x="66752" y="1422804"/>
                  <a:pt x="60960" y="1440180"/>
                </a:cubicBezTo>
                <a:cubicBezTo>
                  <a:pt x="58420" y="1447800"/>
                  <a:pt x="57241" y="1456019"/>
                  <a:pt x="53340" y="1463040"/>
                </a:cubicBezTo>
                <a:cubicBezTo>
                  <a:pt x="44445" y="1479051"/>
                  <a:pt x="38100" y="1498600"/>
                  <a:pt x="22860" y="1508760"/>
                </a:cubicBezTo>
                <a:lnTo>
                  <a:pt x="0" y="1524000"/>
                </a:ln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с двумя скругленными противолежащими углами 29">
            <a:extLst>
              <a:ext uri="{FF2B5EF4-FFF2-40B4-BE49-F238E27FC236}">
                <a16:creationId xmlns:a16="http://schemas.microsoft.com/office/drawing/2014/main" id="{B3850FFB-1E19-A2E9-CA4D-761DFA78AA4F}"/>
              </a:ext>
            </a:extLst>
          </p:cNvPr>
          <p:cNvSpPr/>
          <p:nvPr/>
        </p:nvSpPr>
        <p:spPr>
          <a:xfrm>
            <a:off x="10085294" y="1752113"/>
            <a:ext cx="934061" cy="191017"/>
          </a:xfrm>
          <a:prstGeom prst="round2DiagRect">
            <a:avLst>
              <a:gd name="adj1" fmla="val 44523"/>
              <a:gd name="adj2" fmla="val 0"/>
            </a:avLst>
          </a:prstGeom>
          <a:solidFill>
            <a:schemeClr val="tx1">
              <a:lumMod val="95000"/>
              <a:lumOff val="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rgbClr val="FFFFFF"/>
                </a:solidFill>
                <a:cs typeface="Calibri" pitchFamily="34" charset="0"/>
              </a:rPr>
              <a:t>Москва</a:t>
            </a:r>
          </a:p>
        </p:txBody>
      </p:sp>
    </p:spTree>
    <p:extLst>
      <p:ext uri="{BB962C8B-B14F-4D97-AF65-F5344CB8AC3E}">
        <p14:creationId xmlns:p14="http://schemas.microsoft.com/office/powerpoint/2010/main" val="1043201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ТУРИСТИЧЕСКАЯ ПРИВЛЕКАТЕЛЬНОСТЬ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42C2B-49BB-D526-62E0-85C73EA239DD}"/>
              </a:ext>
            </a:extLst>
          </p:cNvPr>
          <p:cNvSpPr txBox="1"/>
          <p:nvPr/>
        </p:nvSpPr>
        <p:spPr>
          <a:xfrm>
            <a:off x="11478129" y="6246212"/>
            <a:ext cx="45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32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4D5F43-2170-24B5-0056-09BE7B4FBA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0000"/>
                    </a14:imgEffect>
                    <a14:imgEffect>
                      <a14:brightnessContrast bright="13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6" t="7006" r="271" b="5805"/>
          <a:stretch/>
        </p:blipFill>
        <p:spPr>
          <a:xfrm>
            <a:off x="635839" y="1592184"/>
            <a:ext cx="2885987" cy="1799272"/>
          </a:xfrm>
          <a:prstGeom prst="rect">
            <a:avLst/>
          </a:prstGeom>
        </p:spPr>
      </p:pic>
      <p:pic>
        <p:nvPicPr>
          <p:cNvPr id="14" name="Picture 4" descr="10 Лучших ресторанов Калуги 2021 - Tripadvisor">
            <a:extLst>
              <a:ext uri="{FF2B5EF4-FFF2-40B4-BE49-F238E27FC236}">
                <a16:creationId xmlns:a16="http://schemas.microsoft.com/office/drawing/2014/main" id="{92A86678-AFC5-FC71-8222-17FBF5B49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77" y="1594107"/>
            <a:ext cx="3067442" cy="180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Прачечная для бизнеса">
            <a:extLst>
              <a:ext uri="{FF2B5EF4-FFF2-40B4-BE49-F238E27FC236}">
                <a16:creationId xmlns:a16="http://schemas.microsoft.com/office/drawing/2014/main" id="{6D032A81-D673-F256-2331-CA0CD936D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021" y="1593594"/>
            <a:ext cx="3069601" cy="18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C787775-D427-AB3D-ADF6-308880FF142D}"/>
              </a:ext>
            </a:extLst>
          </p:cNvPr>
          <p:cNvSpPr/>
          <p:nvPr/>
        </p:nvSpPr>
        <p:spPr>
          <a:xfrm>
            <a:off x="800399" y="3398568"/>
            <a:ext cx="2526419" cy="432145"/>
          </a:xfrm>
          <a:prstGeom prst="rect">
            <a:avLst/>
          </a:prstGeom>
        </p:spPr>
        <p:txBody>
          <a:bodyPr wrap="square" lIns="62207" tIns="31103" rIns="62207" bIns="31103">
            <a:spAutoFit/>
          </a:bodyPr>
          <a:lstStyle/>
          <a:p>
            <a:pPr algn="ctr"/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ТРАНСПОРТНО-ЛОГИСТИЧЕСКИЙ</a:t>
            </a:r>
            <a:r>
              <a:rPr lang="ru-RU" sz="1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0B4BB8D-451D-61B1-D485-E46E7568603D}"/>
              </a:ext>
            </a:extLst>
          </p:cNvPr>
          <p:cNvSpPr/>
          <p:nvPr/>
        </p:nvSpPr>
        <p:spPr>
          <a:xfrm>
            <a:off x="4237753" y="3412143"/>
            <a:ext cx="2342241" cy="401368"/>
          </a:xfrm>
          <a:prstGeom prst="rect">
            <a:avLst/>
          </a:prstGeom>
        </p:spPr>
        <p:txBody>
          <a:bodyPr wrap="square" lIns="62207" tIns="31103" rIns="62207" bIns="31103">
            <a:spAutoFit/>
          </a:bodyPr>
          <a:lstStyle/>
          <a:p>
            <a:pPr algn="ctr"/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РЕСТОРАНЫ </a:t>
            </a:r>
            <a:b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ОБЩЕСТВЕННОЕ ПИТАНИЕ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B9E850D-B977-797F-8AFF-C97447E33B35}"/>
              </a:ext>
            </a:extLst>
          </p:cNvPr>
          <p:cNvSpPr/>
          <p:nvPr/>
        </p:nvSpPr>
        <p:spPr>
          <a:xfrm>
            <a:off x="7283450" y="3412739"/>
            <a:ext cx="3480134" cy="401368"/>
          </a:xfrm>
          <a:prstGeom prst="rect">
            <a:avLst/>
          </a:prstGeom>
        </p:spPr>
        <p:txBody>
          <a:bodyPr wrap="square" lIns="62207" tIns="31103" rIns="62207" bIns="31103">
            <a:spAutoFit/>
          </a:bodyPr>
          <a:lstStyle/>
          <a:p>
            <a:pPr algn="ctr"/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ОБЪЕКТЫ ГОСТИНИЧНОЙ </a:t>
            </a:r>
          </a:p>
          <a:p>
            <a:pPr algn="ctr"/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ИНФРАСТРУКТУРЫ</a:t>
            </a:r>
          </a:p>
        </p:txBody>
      </p:sp>
      <p:sp>
        <p:nvSpPr>
          <p:cNvPr id="35" name="Прямоугольник 79">
            <a:extLst>
              <a:ext uri="{FF2B5EF4-FFF2-40B4-BE49-F238E27FC236}">
                <a16:creationId xmlns:a16="http://schemas.microsoft.com/office/drawing/2014/main" id="{D96C4025-4E1C-A860-C153-735B52DAD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8232" y="4333367"/>
            <a:ext cx="233147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300" b="1" dirty="0">
                <a:solidFill>
                  <a:srgbClr val="C00000"/>
                </a:solidFill>
                <a:latin typeface="Calibri" pitchFamily="34" charset="0"/>
              </a:rPr>
              <a:t>более </a:t>
            </a:r>
            <a:r>
              <a:rPr lang="ru-RU" sz="1800" b="1" dirty="0">
                <a:solidFill>
                  <a:srgbClr val="C00000"/>
                </a:solidFill>
                <a:latin typeface="Calibri" pitchFamily="34" charset="0"/>
              </a:rPr>
              <a:t>3,5 тысяч  </a:t>
            </a:r>
            <a:r>
              <a:rPr lang="ru-RU" sz="1300" b="1" dirty="0">
                <a:solidFill>
                  <a:srgbClr val="C00000"/>
                </a:solidFill>
                <a:latin typeface="Calibri" pitchFamily="34" charset="0"/>
              </a:rPr>
              <a:t>мест</a:t>
            </a:r>
            <a:r>
              <a:rPr lang="ru-RU" sz="80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endParaRPr lang="ru-RU" sz="8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6" name="Прямоугольник 32">
            <a:extLst>
              <a:ext uri="{FF2B5EF4-FFF2-40B4-BE49-F238E27FC236}">
                <a16:creationId xmlns:a16="http://schemas.microsoft.com/office/drawing/2014/main" id="{B4560A96-E1A1-08A8-FC9A-50210B9CD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608" y="4775452"/>
            <a:ext cx="266591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  <a:defRPr/>
            </a:pPr>
            <a:r>
              <a:rPr lang="ru-RU" sz="1400" dirty="0">
                <a:latin typeface="+mn-lt"/>
                <a:cs typeface="+mn-cs"/>
              </a:rPr>
              <a:t>Рассчитан на прием крупных воздушных судов класса А-319 </a:t>
            </a:r>
            <a:br>
              <a:rPr lang="ru-RU" sz="1400" dirty="0">
                <a:latin typeface="+mn-lt"/>
                <a:cs typeface="+mn-cs"/>
              </a:rPr>
            </a:br>
            <a:r>
              <a:rPr lang="ru-RU" sz="1400" dirty="0">
                <a:latin typeface="+mn-lt"/>
                <a:cs typeface="+mn-cs"/>
              </a:rPr>
              <a:t>и Боинг-737 и пропуск в среднем 100 пассажиров в час.</a:t>
            </a:r>
          </a:p>
        </p:txBody>
      </p:sp>
      <p:sp>
        <p:nvSpPr>
          <p:cNvPr id="37" name="Прямоугольник 25">
            <a:extLst>
              <a:ext uri="{FF2B5EF4-FFF2-40B4-BE49-F238E27FC236}">
                <a16:creationId xmlns:a16="http://schemas.microsoft.com/office/drawing/2014/main" id="{7DF47299-5FFD-6D7C-ABE8-05A5CE260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138" y="4134928"/>
            <a:ext cx="2290357" cy="523220"/>
          </a:xfrm>
          <a:prstGeom prst="rect">
            <a:avLst/>
          </a:prstGeom>
          <a:solidFill>
            <a:srgbClr val="BB987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Международный аэропорт «Калуга»</a:t>
            </a:r>
            <a:endParaRPr lang="ru-RU" altLang="ru-RU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C20EAE2-D098-8DCF-9709-BB7322681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929" y="5799222"/>
            <a:ext cx="2534937" cy="461665"/>
          </a:xfrm>
          <a:prstGeom prst="rect">
            <a:avLst/>
          </a:prstGeom>
          <a:solidFill>
            <a:srgbClr val="BB987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16 направлений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5 международных рейсов</a:t>
            </a:r>
            <a:endParaRPr lang="ru-RU" alt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Прямоугольник 51">
            <a:extLst>
              <a:ext uri="{FF2B5EF4-FFF2-40B4-BE49-F238E27FC236}">
                <a16:creationId xmlns:a16="http://schemas.microsoft.com/office/drawing/2014/main" id="{B7981F23-E3DB-9822-AF22-028DFCC96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181" y="5103663"/>
            <a:ext cx="5277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39</a:t>
            </a:r>
            <a:endParaRPr lang="ru-RU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Прямоугольник 54">
            <a:extLst>
              <a:ext uri="{FF2B5EF4-FFF2-40B4-BE49-F238E27FC236}">
                <a16:creationId xmlns:a16="http://schemas.microsoft.com/office/drawing/2014/main" id="{CB765D6F-7D7F-6E71-5BBC-45A870B59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216" y="5103748"/>
            <a:ext cx="1304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Calibri" pitchFamily="34" charset="0"/>
              </a:rPr>
              <a:t>в Калуге</a:t>
            </a:r>
          </a:p>
        </p:txBody>
      </p:sp>
      <p:sp>
        <p:nvSpPr>
          <p:cNvPr id="41" name="Прямоугольник 79">
            <a:extLst>
              <a:ext uri="{FF2B5EF4-FFF2-40B4-BE49-F238E27FC236}">
                <a16:creationId xmlns:a16="http://schemas.microsoft.com/office/drawing/2014/main" id="{FBC5FBAC-07D3-AE68-2123-72BB7B541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714" y="6054364"/>
            <a:ext cx="1600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свыше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600</a:t>
            </a:r>
            <a:endParaRPr lang="ru-RU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Прямоугольник 82">
            <a:extLst>
              <a:ext uri="{FF2B5EF4-FFF2-40B4-BE49-F238E27FC236}">
                <a16:creationId xmlns:a16="http://schemas.microsoft.com/office/drawing/2014/main" id="{40A5464C-1F44-FFC3-864B-7FCBE7C5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0" y="6104713"/>
            <a:ext cx="41666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Calibri" pitchFamily="34" charset="0"/>
              </a:rPr>
              <a:t>домиков по Калужской области</a:t>
            </a:r>
          </a:p>
        </p:txBody>
      </p:sp>
      <p:sp>
        <p:nvSpPr>
          <p:cNvPr id="44" name="Прямоугольник 51">
            <a:extLst>
              <a:ext uri="{FF2B5EF4-FFF2-40B4-BE49-F238E27FC236}">
                <a16:creationId xmlns:a16="http://schemas.microsoft.com/office/drawing/2014/main" id="{3208A590-89E8-E4A9-E105-9C2DF8DD6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3588" y="4667300"/>
            <a:ext cx="699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121</a:t>
            </a:r>
            <a:endParaRPr lang="ru-RU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Прямоугольник 54">
            <a:extLst>
              <a:ext uri="{FF2B5EF4-FFF2-40B4-BE49-F238E27FC236}">
                <a16:creationId xmlns:a16="http://schemas.microsoft.com/office/drawing/2014/main" id="{DECBCE9F-EEF1-B611-D115-B694398B5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4729" y="4684786"/>
            <a:ext cx="20917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Calibri" pitchFamily="34" charset="0"/>
              </a:rPr>
              <a:t>в Калужской области</a:t>
            </a:r>
          </a:p>
        </p:txBody>
      </p:sp>
      <p:sp>
        <p:nvSpPr>
          <p:cNvPr id="46" name="Равнобедренный треугольник 45">
            <a:extLst>
              <a:ext uri="{FF2B5EF4-FFF2-40B4-BE49-F238E27FC236}">
                <a16:creationId xmlns:a16="http://schemas.microsoft.com/office/drawing/2014/main" id="{CBD26F49-889C-48B8-1814-DBCC43C0C74C}"/>
              </a:ext>
            </a:extLst>
          </p:cNvPr>
          <p:cNvSpPr/>
          <p:nvPr/>
        </p:nvSpPr>
        <p:spPr>
          <a:xfrm rot="5400000">
            <a:off x="3574997" y="4298926"/>
            <a:ext cx="195262" cy="168275"/>
          </a:xfrm>
          <a:prstGeom prst="triangle">
            <a:avLst/>
          </a:prstGeom>
          <a:solidFill>
            <a:srgbClr val="BB9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47" name="Равнобедренный треугольник 46">
            <a:extLst>
              <a:ext uri="{FF2B5EF4-FFF2-40B4-BE49-F238E27FC236}">
                <a16:creationId xmlns:a16="http://schemas.microsoft.com/office/drawing/2014/main" id="{DD386C0A-9F4B-1CD4-3F10-4EF925D6B85B}"/>
              </a:ext>
            </a:extLst>
          </p:cNvPr>
          <p:cNvSpPr/>
          <p:nvPr/>
        </p:nvSpPr>
        <p:spPr>
          <a:xfrm rot="5400000">
            <a:off x="7156892" y="5185372"/>
            <a:ext cx="195262" cy="168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48" name="Прямоугольник 79">
            <a:extLst>
              <a:ext uri="{FF2B5EF4-FFF2-40B4-BE49-F238E27FC236}">
                <a16:creationId xmlns:a16="http://schemas.microsoft.com/office/drawing/2014/main" id="{8F6649E1-D5C0-DD76-9495-0928D7DA0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4672" y="3926967"/>
            <a:ext cx="22545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300" b="1" dirty="0">
                <a:solidFill>
                  <a:srgbClr val="C00000"/>
                </a:solidFill>
                <a:latin typeface="Calibri" pitchFamily="34" charset="0"/>
              </a:rPr>
              <a:t>более </a:t>
            </a:r>
            <a:r>
              <a:rPr lang="ru-RU" sz="1800" b="1" dirty="0">
                <a:solidFill>
                  <a:srgbClr val="C00000"/>
                </a:solidFill>
                <a:latin typeface="Calibri" pitchFamily="34" charset="0"/>
              </a:rPr>
              <a:t>9,7 тысяч  </a:t>
            </a:r>
            <a:r>
              <a:rPr lang="ru-RU" sz="1300" b="1" dirty="0">
                <a:solidFill>
                  <a:srgbClr val="C00000"/>
                </a:solidFill>
                <a:latin typeface="Calibri" pitchFamily="34" charset="0"/>
              </a:rPr>
              <a:t>мест</a:t>
            </a:r>
            <a:r>
              <a:rPr lang="ru-RU" sz="80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endParaRPr lang="ru-RU" sz="8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9" name="Равнобедренный треугольник 48">
            <a:extLst>
              <a:ext uri="{FF2B5EF4-FFF2-40B4-BE49-F238E27FC236}">
                <a16:creationId xmlns:a16="http://schemas.microsoft.com/office/drawing/2014/main" id="{F7F3405E-52A6-360A-7184-8A7A93600FDA}"/>
              </a:ext>
            </a:extLst>
          </p:cNvPr>
          <p:cNvSpPr/>
          <p:nvPr/>
        </p:nvSpPr>
        <p:spPr>
          <a:xfrm rot="5400000">
            <a:off x="667017" y="4350560"/>
            <a:ext cx="195262" cy="168275"/>
          </a:xfrm>
          <a:prstGeom prst="triangle">
            <a:avLst/>
          </a:prstGeom>
          <a:solidFill>
            <a:srgbClr val="BB9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50" name="Равнобедренный треугольник 49">
            <a:extLst>
              <a:ext uri="{FF2B5EF4-FFF2-40B4-BE49-F238E27FC236}">
                <a16:creationId xmlns:a16="http://schemas.microsoft.com/office/drawing/2014/main" id="{FED6DE6A-342F-35DE-2B42-6935C2346806}"/>
              </a:ext>
            </a:extLst>
          </p:cNvPr>
          <p:cNvSpPr/>
          <p:nvPr/>
        </p:nvSpPr>
        <p:spPr>
          <a:xfrm rot="5400000">
            <a:off x="7154174" y="4778103"/>
            <a:ext cx="195262" cy="1682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51" name="Прямоугольник 25">
            <a:extLst>
              <a:ext uri="{FF2B5EF4-FFF2-40B4-BE49-F238E27FC236}">
                <a16:creationId xmlns:a16="http://schemas.microsoft.com/office/drawing/2014/main" id="{BF6DD3FD-A8CE-504E-3920-BA1D0EA9E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498" y="5590108"/>
            <a:ext cx="5763027" cy="400110"/>
          </a:xfrm>
          <a:prstGeom prst="rect">
            <a:avLst/>
          </a:prstGeom>
          <a:solidFill>
            <a:srgbClr val="BB987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</a:rPr>
              <a:t>    Гостевые дома</a:t>
            </a:r>
            <a:endParaRPr lang="ru-RU" altLang="ru-RU" sz="1600" dirty="0">
              <a:solidFill>
                <a:schemeClr val="bg1"/>
              </a:solidFill>
            </a:endParaRPr>
          </a:p>
        </p:txBody>
      </p:sp>
      <p:sp>
        <p:nvSpPr>
          <p:cNvPr id="52" name="Прямоугольник 25">
            <a:extLst>
              <a:ext uri="{FF2B5EF4-FFF2-40B4-BE49-F238E27FC236}">
                <a16:creationId xmlns:a16="http://schemas.microsoft.com/office/drawing/2014/main" id="{315CDEF2-5768-E791-E560-E2BBF28F1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1482" y="4170528"/>
            <a:ext cx="5763029" cy="400110"/>
          </a:xfrm>
          <a:prstGeom prst="rect">
            <a:avLst/>
          </a:prstGeom>
          <a:solidFill>
            <a:srgbClr val="BB987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</a:rPr>
              <a:t>    Гостиницы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7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29D400C-4C56-D4C0-7423-A416C2025316}"/>
              </a:ext>
            </a:extLst>
          </p:cNvPr>
          <p:cNvSpPr/>
          <p:nvPr/>
        </p:nvSpPr>
        <p:spPr>
          <a:xfrm>
            <a:off x="601581" y="5299910"/>
            <a:ext cx="6011863" cy="1112921"/>
          </a:xfrm>
          <a:prstGeom prst="rect">
            <a:avLst/>
          </a:prstGeom>
          <a:solidFill>
            <a:srgbClr val="BB9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ТУРИСТИЧЕСКАЯ ПРИВЛЕКАТЕЛЬНОСТЬ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42C2B-49BB-D526-62E0-85C73EA239DD}"/>
              </a:ext>
            </a:extLst>
          </p:cNvPr>
          <p:cNvSpPr txBox="1"/>
          <p:nvPr/>
        </p:nvSpPr>
        <p:spPr>
          <a:xfrm>
            <a:off x="11478127" y="6246212"/>
            <a:ext cx="433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33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A4FB28-FA15-4AB1-169A-E30B48C0E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748" y="1263317"/>
            <a:ext cx="7350697" cy="5272675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B4282AC4-026E-B2A8-E522-433FD47CF968}"/>
              </a:ext>
            </a:extLst>
          </p:cNvPr>
          <p:cNvSpPr txBox="1">
            <a:spLocks/>
          </p:cNvSpPr>
          <p:nvPr/>
        </p:nvSpPr>
        <p:spPr bwMode="auto">
          <a:xfrm>
            <a:off x="423612" y="1592263"/>
            <a:ext cx="6859838" cy="3492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ТОЧКИ ПРИТЯЖЕНИЯ В КАЛУЖСКОЙ ОБЛАСТИ:</a:t>
            </a:r>
            <a:endParaRPr lang="en-US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EA275A-1C92-0D19-593C-6695900D9650}"/>
              </a:ext>
            </a:extLst>
          </p:cNvPr>
          <p:cNvSpPr/>
          <p:nvPr/>
        </p:nvSpPr>
        <p:spPr>
          <a:xfrm>
            <a:off x="479424" y="2113226"/>
            <a:ext cx="6011863" cy="2591121"/>
          </a:xfrm>
          <a:prstGeom prst="rect">
            <a:avLst/>
          </a:prstGeom>
          <a:solidFill>
            <a:srgbClr val="BB9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56">
            <a:extLst>
              <a:ext uri="{FF2B5EF4-FFF2-40B4-BE49-F238E27FC236}">
                <a16:creationId xmlns:a16="http://schemas.microsoft.com/office/drawing/2014/main" id="{4BEFE6B7-E515-11DB-F74A-780F9186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516" y="2221511"/>
            <a:ext cx="55017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Calibri" pitchFamily="34" charset="0"/>
                <a:cs typeface="Arial" charset="0"/>
              </a:rPr>
              <a:t>ЭТНОМИР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Calibri" pitchFamily="34" charset="0"/>
                <a:cs typeface="Arial" charset="0"/>
              </a:rPr>
              <a:t>Парк птиц «Воробьи»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Calibri" pitchFamily="34" charset="0"/>
                <a:cs typeface="Arial" charset="0"/>
              </a:rPr>
              <a:t>Музей космонавтики им. К.Э. Циолковского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 err="1">
                <a:latin typeface="Calibri" pitchFamily="34" charset="0"/>
                <a:cs typeface="Arial" charset="0"/>
              </a:rPr>
              <a:t>Оптина</a:t>
            </a:r>
            <a:r>
              <a:rPr lang="ru-RU" b="1" dirty="0">
                <a:latin typeface="Calibri" pitchFamily="34" charset="0"/>
                <a:cs typeface="Arial" charset="0"/>
              </a:rPr>
              <a:t> пустынь</a:t>
            </a:r>
            <a:endParaRPr lang="en-US" b="1" dirty="0">
              <a:latin typeface="Calibri" pitchFamily="34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Calibri" pitchFamily="34" charset="0"/>
                <a:cs typeface="Arial" charset="0"/>
              </a:rPr>
              <a:t>Полотняный завод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Calibri" pitchFamily="34" charset="0"/>
                <a:cs typeface="Arial" charset="0"/>
              </a:rPr>
              <a:t>Национальный парк «Угра»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Calibri" pitchFamily="34" charset="0"/>
                <a:cs typeface="Arial" charset="0"/>
              </a:rPr>
              <a:t>Арт-парк НИКОЛА-ЛЕНИВЕЦ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Calibri" pitchFamily="34" charset="0"/>
                <a:cs typeface="Arial" charset="0"/>
              </a:rPr>
              <a:t>Музей бумаги «</a:t>
            </a:r>
            <a:r>
              <a:rPr lang="ru-RU" b="1" dirty="0" err="1">
                <a:latin typeface="Calibri" pitchFamily="34" charset="0"/>
                <a:cs typeface="Arial" charset="0"/>
              </a:rPr>
              <a:t>Бузеон</a:t>
            </a:r>
            <a:r>
              <a:rPr lang="ru-RU" b="1" dirty="0">
                <a:latin typeface="Calibri" pitchFamily="34" charset="0"/>
                <a:cs typeface="Arial" charset="0"/>
              </a:rPr>
              <a:t>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A64C2-3E0A-C0CA-4649-D5F59C77679F}"/>
              </a:ext>
            </a:extLst>
          </p:cNvPr>
          <p:cNvSpPr txBox="1"/>
          <p:nvPr/>
        </p:nvSpPr>
        <p:spPr>
          <a:xfrm>
            <a:off x="665916" y="5309704"/>
            <a:ext cx="41948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Более 2.7 млн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туристов посетили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Калужскую область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за 2021 год</a:t>
            </a:r>
          </a:p>
        </p:txBody>
      </p:sp>
    </p:spTree>
    <p:extLst>
      <p:ext uri="{BB962C8B-B14F-4D97-AF65-F5344CB8AC3E}">
        <p14:creationId xmlns:p14="http://schemas.microsoft.com/office/powerpoint/2010/main" val="309347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КОНТАКТЫ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2A794AD3-B48D-C155-163B-A3EC21F92E78}"/>
              </a:ext>
            </a:extLst>
          </p:cNvPr>
          <p:cNvGraphicFramePr>
            <a:graphicFrameLocks noGrp="1"/>
          </p:cNvGraphicFramePr>
          <p:nvPr/>
        </p:nvGraphicFramePr>
        <p:xfrm>
          <a:off x="1469723" y="2306923"/>
          <a:ext cx="4730750" cy="1584960"/>
        </p:xfrm>
        <a:graphic>
          <a:graphicData uri="http://schemas.openxmlformats.org/drawingml/2006/table">
            <a:tbl>
              <a:tblPr/>
              <a:tblGrid>
                <a:gridCol w="4730750">
                  <a:extLst>
                    <a:ext uri="{9D8B030D-6E8A-4147-A177-3AD203B41FA5}">
                      <a16:colId xmlns:a16="http://schemas.microsoft.com/office/drawing/2014/main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Адрес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Калуга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,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пер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.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Старичков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, 12,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3 этаж</a:t>
                      </a:r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-28-12-01</a:t>
                      </a:r>
                    </a:p>
                    <a:p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ppp-info@adm.kaluga.ru</a:t>
                      </a:r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Официальный сайт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</a:t>
                      </a:r>
                    </a:p>
                    <a:p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https://gchp40.ru/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08257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676583E-7089-2EC9-1E17-2A5CA369AE13}"/>
              </a:ext>
            </a:extLst>
          </p:cNvPr>
          <p:cNvGraphicFramePr>
            <a:graphicFrameLocks noGrp="1"/>
          </p:cNvGraphicFramePr>
          <p:nvPr/>
        </p:nvGraphicFramePr>
        <p:xfrm>
          <a:off x="7189088" y="1673392"/>
          <a:ext cx="3951149" cy="1905000"/>
        </p:xfrm>
        <a:graphic>
          <a:graphicData uri="http://schemas.openxmlformats.org/drawingml/2006/table">
            <a:tbl>
              <a:tblPr/>
              <a:tblGrid>
                <a:gridCol w="3951149">
                  <a:extLst>
                    <a:ext uri="{9D8B030D-6E8A-4147-A177-3AD203B41FA5}">
                      <a16:colId xmlns:a16="http://schemas.microsoft.com/office/drawing/2014/main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Генеральный директор</a:t>
                      </a:r>
                    </a:p>
                    <a:p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Центра ГЧП Калужской области: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Лукина Анна Николаевна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-28-12-01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lukina@adm.kaluga.ru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sng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08257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C28A6A-A260-178E-34B7-B88EA5BD06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3"/>
          <a:stretch/>
        </p:blipFill>
        <p:spPr>
          <a:xfrm>
            <a:off x="5556250" y="1592263"/>
            <a:ext cx="1253776" cy="1750253"/>
          </a:xfrm>
          <a:prstGeom prst="rect">
            <a:avLst/>
          </a:prstGeom>
        </p:spPr>
      </p:pic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20C063E7-F204-9AC9-B222-D7AF663229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305" y="1592263"/>
          <a:ext cx="2373695" cy="631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0938899" imgH="2910160" progId="CorelDraw.Graphic.22">
                  <p:embed/>
                </p:oleObj>
              </mc:Choice>
              <mc:Fallback>
                <p:oleObj name="CorelDRAW" r:id="rId5" imgW="10938899" imgH="2910160" progId="CorelDraw.Graphic.22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20C063E7-F204-9AC9-B222-D7AF663229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5305" y="1592263"/>
                        <a:ext cx="2373695" cy="631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EA20DC-DA5E-2672-B614-38617BCB19D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9699091" y="243193"/>
            <a:ext cx="738304" cy="737381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629B532-5398-A193-FFE2-9DBA913680B5}"/>
              </a:ext>
            </a:extLst>
          </p:cNvPr>
          <p:cNvGraphicFramePr>
            <a:graphicFrameLocks noGrp="1"/>
          </p:cNvGraphicFramePr>
          <p:nvPr/>
        </p:nvGraphicFramePr>
        <p:xfrm>
          <a:off x="1471729" y="4751340"/>
          <a:ext cx="4730750" cy="1371600"/>
        </p:xfrm>
        <a:graphic>
          <a:graphicData uri="http://schemas.openxmlformats.org/drawingml/2006/table">
            <a:tbl>
              <a:tblPr/>
              <a:tblGrid>
                <a:gridCol w="4730750">
                  <a:extLst>
                    <a:ext uri="{9D8B030D-6E8A-4147-A177-3AD203B41FA5}">
                      <a16:colId xmlns:a16="http://schemas.microsoft.com/office/drawing/2014/main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Адрес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Калуга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,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 ул. Пролетарская, 111</a:t>
                      </a:r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-71-92-61</a:t>
                      </a:r>
                    </a:p>
                    <a:p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en-US" sz="1400" b="1" u="sng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minkult@adm.kaluga.ru</a:t>
                      </a:r>
                      <a:b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</a:b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Официальный сайт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</a:t>
                      </a:r>
                    </a:p>
                    <a:p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https://minkult.admoblkaluga.ru/</a:t>
                      </a:r>
                    </a:p>
                    <a:p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08257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91EF29-F68F-62AE-D85A-3541F8578B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b="5671"/>
          <a:stretch/>
        </p:blipFill>
        <p:spPr>
          <a:xfrm>
            <a:off x="1126959" y="3723774"/>
            <a:ext cx="1892968" cy="8061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335E90-E112-8423-CD45-927DE5D332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3272"/>
          <a:stretch/>
        </p:blipFill>
        <p:spPr>
          <a:xfrm>
            <a:off x="5556250" y="4173037"/>
            <a:ext cx="1269331" cy="1762181"/>
          </a:xfrm>
          <a:prstGeom prst="rect">
            <a:avLst/>
          </a:prstGeom>
        </p:spPr>
      </p:pic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5E3BDBA2-9C35-D799-64F2-57CEDF077945}"/>
              </a:ext>
            </a:extLst>
          </p:cNvPr>
          <p:cNvGraphicFramePr>
            <a:graphicFrameLocks noGrp="1"/>
          </p:cNvGraphicFramePr>
          <p:nvPr/>
        </p:nvGraphicFramePr>
        <p:xfrm>
          <a:off x="7191090" y="4274220"/>
          <a:ext cx="3951149" cy="1905000"/>
        </p:xfrm>
        <a:graphic>
          <a:graphicData uri="http://schemas.openxmlformats.org/drawingml/2006/table">
            <a:tbl>
              <a:tblPr/>
              <a:tblGrid>
                <a:gridCol w="3951149">
                  <a:extLst>
                    <a:ext uri="{9D8B030D-6E8A-4147-A177-3AD203B41FA5}">
                      <a16:colId xmlns:a16="http://schemas.microsoft.com/office/drawing/2014/main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Министр культуры и туризма </a:t>
                      </a:r>
                      <a:b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</a:br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Калужской области: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Суслов Павел Александрович</a:t>
                      </a:r>
                      <a:b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</a:b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71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-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9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2-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6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1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minkult@adm.kaluga.ru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sng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08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2591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8FDC50CF-601C-3972-BFCB-7CDC1469671A}"/>
              </a:ext>
            </a:extLst>
          </p:cNvPr>
          <p:cNvSpPr/>
          <p:nvPr/>
        </p:nvSpPr>
        <p:spPr>
          <a:xfrm>
            <a:off x="11367084" y="6189785"/>
            <a:ext cx="562320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E39C2A-7E9E-28AF-F5AA-C1986C99B38E}"/>
              </a:ext>
            </a:extLst>
          </p:cNvPr>
          <p:cNvSpPr txBox="1"/>
          <p:nvPr/>
        </p:nvSpPr>
        <p:spPr>
          <a:xfrm>
            <a:off x="686301" y="652532"/>
            <a:ext cx="9474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Адрес: Россия, Калужская область, г. Калуга, ул. Монастырская, д. 4.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3F5AAC-75A3-A50A-023D-D20ACB07B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138988"/>
            <a:ext cx="10766092" cy="5066479"/>
          </a:xfrm>
          <a:prstGeom prst="rect">
            <a:avLst/>
          </a:prstGeom>
        </p:spPr>
      </p:pic>
      <p:sp>
        <p:nvSpPr>
          <p:cNvPr id="9" name="Блок-схема: ссылка на другую страницу 8">
            <a:extLst>
              <a:ext uri="{FF2B5EF4-FFF2-40B4-BE49-F238E27FC236}">
                <a16:creationId xmlns:a16="http://schemas.microsoft.com/office/drawing/2014/main" id="{0E398A61-143D-75B6-28C6-FA0D18E77FBA}"/>
              </a:ext>
            </a:extLst>
          </p:cNvPr>
          <p:cNvSpPr/>
          <p:nvPr/>
        </p:nvSpPr>
        <p:spPr>
          <a:xfrm>
            <a:off x="5273040" y="2827020"/>
            <a:ext cx="389255" cy="495887"/>
          </a:xfrm>
          <a:prstGeom prst="flowChartOffpage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5339F1E-CCFB-C966-FDC4-B72FBFEA097E}"/>
              </a:ext>
            </a:extLst>
          </p:cNvPr>
          <p:cNvSpPr/>
          <p:nvPr/>
        </p:nvSpPr>
        <p:spPr>
          <a:xfrm>
            <a:off x="5662295" y="2827020"/>
            <a:ext cx="3312129" cy="4009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Флигель городской усадьбы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8AFF71B-3582-9992-464D-DDCC23F0F9E8}"/>
              </a:ext>
            </a:extLst>
          </p:cNvPr>
          <p:cNvSpPr/>
          <p:nvPr/>
        </p:nvSpPr>
        <p:spPr>
          <a:xfrm>
            <a:off x="946483" y="1430383"/>
            <a:ext cx="2720340" cy="548640"/>
          </a:xfrm>
          <a:prstGeom prst="round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Город Калуга</a:t>
            </a:r>
          </a:p>
        </p:txBody>
      </p:sp>
    </p:spTree>
    <p:extLst>
      <p:ext uri="{BB962C8B-B14F-4D97-AF65-F5344CB8AC3E}">
        <p14:creationId xmlns:p14="http://schemas.microsoft.com/office/powerpoint/2010/main" val="249980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ИСТОРИЧЕСКАЯ СПРАВКА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4110964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358694" y="6189785"/>
            <a:ext cx="570709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Bahnschrift" panose="020B0502040204020203" pitchFamily="34" charset="0"/>
              </a:rPr>
              <a:t>5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FA67F2-9516-EE2F-957C-9667CBCD3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457" y="1215148"/>
            <a:ext cx="3843847" cy="25710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706629-AFC0-31B4-28A2-00A2E5713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457" y="3962400"/>
            <a:ext cx="3843847" cy="27584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E6A85F-2B9C-4D3C-4135-CA3B7782CEA6}"/>
              </a:ext>
            </a:extLst>
          </p:cNvPr>
          <p:cNvSpPr txBox="1"/>
          <p:nvPr/>
        </p:nvSpPr>
        <p:spPr>
          <a:xfrm>
            <a:off x="116114" y="1248727"/>
            <a:ext cx="6444343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	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В конце первой трети XIX века усадьба принадлежала калужскому мещанину Михаилу Гнеушеву. Здесь находился каменный одноэтажный дом. </a:t>
            </a: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NewRomanPSMT"/>
                <a:cs typeface="TimesNewRomanPSMT"/>
              </a:rPr>
              <a:t>На рубеже 1860-х – 1870-х годов усадьбой владела воротынская мещанка Любовь Ивановна Масленникова, а с середины 1870-х – Анна Архиповна Крикс.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	Не позднее, чем к началу 1880-х годов усадьба перешла </a:t>
            </a:r>
            <a:b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к жене статского советника Анне Степановне Савельевой. </a:t>
            </a:r>
            <a:b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После ее смерти, по духовному завещанию, утвержденному </a:t>
            </a:r>
            <a:b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в декабре 1886 года, имение перешло к дочерям </a:t>
            </a:r>
            <a:b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Ольге Владимировне Леденцовой, жене губернского механика, </a:t>
            </a:r>
            <a:b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и Наталье Владимировне Покровской, жене помощника контролера. 						</a:t>
            </a: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NewRomanPSMT"/>
                <a:cs typeface="TimesNewRomanPSMT"/>
              </a:rPr>
              <a:t>Не позднее 1905 года усадьбу приобрел штабс-капитан Людвиг Александрович Дитрих. В рассматриваемой усадьбе </a:t>
            </a:r>
            <a:b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NewRomanPSMT"/>
                <a:cs typeface="TimesNewRomanPSMT"/>
              </a:rPr>
            </a:b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NewRomanPSMT"/>
                <a:cs typeface="TimesNewRomanPSMT"/>
              </a:rPr>
              <a:t>Л.А. Дитрих построил дворовую часть флигеля, придав </a:t>
            </a:r>
            <a:b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NewRomanPSMT"/>
                <a:cs typeface="TimesNewRomanPSMT"/>
              </a:rPr>
            </a:b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NewRomanPSMT"/>
                <a:cs typeface="TimesNewRomanPSMT"/>
              </a:rPr>
              <a:t>ему существующий вид. В начале 1920-х годов рассматриваемое домовладение № 30, принадлежавшее А.И. Дитрих, </a:t>
            </a:r>
            <a:b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NewRomanPSMT"/>
                <a:cs typeface="TimesNewRomanPSMT"/>
              </a:rPr>
            </a:b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NewRomanPSMT"/>
                <a:cs typeface="TimesNewRomanPSMT"/>
              </a:rPr>
              <a:t>было муниципализировано. С тех пор во флигеле находились квартиры, за исключением последних лет его существования: </a:t>
            </a:r>
            <a:b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NewRomanPSMT"/>
                <a:cs typeface="TimesNewRomanPSMT"/>
              </a:rPr>
            </a:b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NewRomanPSMT"/>
                <a:cs typeface="TimesNewRomanPSMT"/>
              </a:rPr>
              <a:t>он был выведен из жилого фонда, и в настоящее время </a:t>
            </a:r>
            <a:b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NewRomanPSMT"/>
                <a:cs typeface="TimesNewRomanPSMT"/>
              </a:rPr>
            </a:br>
            <a:r>
              <a:rPr kumimoji="0" lang="ru-RU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NewRomanPSMT"/>
                <a:cs typeface="TimesNewRomanPSMT"/>
              </a:rPr>
              <a:t>не используется. 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479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912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ХАРАКТЕРИСТИКИ ОБЪЕКТА КУЛЬТУРНОГО НАСЛЕДИЯ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291582" y="6189785"/>
            <a:ext cx="63782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Bahnschrift" panose="020B0502040204020203" pitchFamily="34" charset="0"/>
              </a:rPr>
              <a:t>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89BC41-82AC-1483-1613-28D0DCBA10A4}"/>
              </a:ext>
            </a:extLst>
          </p:cNvPr>
          <p:cNvSpPr txBox="1"/>
          <p:nvPr/>
        </p:nvSpPr>
        <p:spPr>
          <a:xfrm>
            <a:off x="479425" y="1358966"/>
            <a:ext cx="5514682" cy="2684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«Флигель городской усадьбы»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Кадастровый номер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344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:501.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Общая площадь здания: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127 м2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Статус здания: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нежилое. </a:t>
            </a:r>
          </a:p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Год постройки: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1870.</a:t>
            </a:r>
          </a:p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Этажность: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этаж.</a:t>
            </a:r>
          </a:p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Коммуникации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водопровод, канализация,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отопление, электроснабжение.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EAB51B-C610-84D1-22F7-ADAE64AAE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95" y="1333884"/>
            <a:ext cx="4261438" cy="53342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DEE289-251D-97ED-B8E5-050D12207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4099236"/>
            <a:ext cx="4988315" cy="25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19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4133F142-EBDE-B180-47D6-3721B662E492}"/>
              </a:ext>
            </a:extLst>
          </p:cNvPr>
          <p:cNvSpPr/>
          <p:nvPr/>
        </p:nvSpPr>
        <p:spPr>
          <a:xfrm>
            <a:off x="11375472" y="6189785"/>
            <a:ext cx="55393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Bahnschrift" panose="020B0502040204020203" pitchFamily="34" charset="0"/>
              </a:rPr>
              <a:t>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50306F-897B-E09E-6F71-84CC4E79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149" y="288700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ХАРАКТЕРИСТИКИ ОБЪЕКТА КУЛЬТУРНОГО НАСЛЕДИЯ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753934-D280-CEC4-1842-EF6DB3A9C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7E9548F-A9C8-924F-F298-FC16864B4B6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96CDE1-583F-4019-E993-5FA72B898F82}"/>
              </a:ext>
            </a:extLst>
          </p:cNvPr>
          <p:cNvSpPr txBox="1"/>
          <p:nvPr/>
        </p:nvSpPr>
        <p:spPr>
          <a:xfrm>
            <a:off x="353047" y="1287193"/>
            <a:ext cx="100641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Флигель расположен на западной стороне и по красной линии ул. Монастырской,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севернее «Главного дома городской усадьбы», напротив отходящего к юго-востоку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пер. Монастырского, ведущего к «Главной церкви Казанского Девичьего монастыря».		</a:t>
            </a:r>
            <a: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NewRomanPSMT"/>
                <a:ea typeface="TimesNewRomanPSMT"/>
                <a:cs typeface="TimesNewRomanPS-BoldItalicMT"/>
              </a:rPr>
              <a:t>Прямоугольное здание, сильно вытянутое от улицы, состоит из двух разновременных объемов – расположенного на красной линии, компактного, и примыкающего к нему более узкого </a:t>
            </a:r>
            <a:b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NewRomanPSMT"/>
                <a:ea typeface="TimesNewRomanPSMT"/>
                <a:cs typeface="TimesNewRomanPS-BoldItalicMT"/>
              </a:rPr>
            </a:br>
            <a: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NewRomanPSMT"/>
                <a:ea typeface="TimesNewRomanPSMT"/>
                <a:cs typeface="TimesNewRomanPS-BoldItalicMT"/>
              </a:rPr>
              <a:t>и вытянутого дворового, включающего под западной частью подвал. Объемы перекрыты общей двухскатной крышей с западной вальмой. Главный (восточный) фасад флигеля наделен симметричной композицией в пять осей оконных проемов, подчеркнутой большой нишей </a:t>
            </a:r>
            <a:b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NewRomanPSMT"/>
                <a:ea typeface="TimesNewRomanPSMT"/>
                <a:cs typeface="TimesNewRomanPS-BoldItalicMT"/>
              </a:rPr>
            </a:br>
            <a: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NewRomanPSMT"/>
                <a:ea typeface="TimesNewRomanPSMT"/>
                <a:cs typeface="TimesNewRomanPS-BoldItalicMT"/>
              </a:rPr>
              <a:t>с полукруглым завершением в щипце, которая вписана в щипец, расчленена в полукружии накладной дугой и прорезана тремя проемами. Южный фасад уличного объема, прорезанный двумя оконными проемами, завершен карнизом из полочек.						На южном фасаде дворового объема выступает портал, завершенный простым карнизом </a:t>
            </a:r>
            <a:b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NewRomanPSMT"/>
                <a:ea typeface="TimesNewRomanPSMT"/>
                <a:cs typeface="TimesNewRomanPS-BoldItalicMT"/>
              </a:rPr>
            </a:br>
            <a: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NewRomanPSMT"/>
                <a:ea typeface="TimesNewRomanPSMT"/>
                <a:cs typeface="TimesNewRomanPS-BoldItalicMT"/>
              </a:rPr>
              <a:t>из полочек; вход, оформленный порталом, ведет на лестницу, которая связывает основной этаж </a:t>
            </a:r>
            <a:b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NewRomanPSMT"/>
                <a:ea typeface="TimesNewRomanPSMT"/>
                <a:cs typeface="TimesNewRomanPS-BoldItalicMT"/>
              </a:rPr>
            </a:br>
            <a: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NewRomanPSMT"/>
                <a:ea typeface="TimesNewRomanPSMT"/>
                <a:cs typeface="TimesNewRomanPS-BoldItalicMT"/>
              </a:rPr>
              <a:t>и подвал. Окна на фасаде имеют лучковые перемычки. Справа от входа выделяется широкое окно, рассеченное стойкой, слева выложены окна подвала и приподнятой над ним части основного этажа. Фасады дворового объема завершены карнизами со ступенчатыми сухариками, несущими верхнюю полочку. 										Дворовый объем внутри расчленен поперечными стенами, образующими</a:t>
            </a:r>
            <a: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NewRomanPSMT"/>
                <a:ea typeface="TimesNewRomanPSMT"/>
                <a:cs typeface="TimesNewRomanPS-BoldItalicMT"/>
              </a:rPr>
              <a:t>лестничную клетку; капитальная из этих стен возведена над западной наружной стеной подвала.</a:t>
            </a:r>
            <a:endParaRPr kumimoji="0" lang="ru-RU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720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912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ХАРАКТЕРИСТИКИ ОБЪЕКТА КУЛЬТУРНОГО НАСЛЕДИЯ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392250" y="6189785"/>
            <a:ext cx="537153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Bahnschrift" panose="020B0502040204020203" pitchFamily="34" charset="0"/>
              </a:rPr>
              <a:t>8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89BC41-82AC-1483-1613-28D0DCBA10A4}"/>
              </a:ext>
            </a:extLst>
          </p:cNvPr>
          <p:cNvSpPr txBox="1"/>
          <p:nvPr/>
        </p:nvSpPr>
        <p:spPr>
          <a:xfrm>
            <a:off x="2917824" y="1667287"/>
            <a:ext cx="5514682" cy="498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ПЛАНИРОВКА ЗДАНИЯ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03423C-35DD-16FE-CF1A-0F8BD1313A7F}"/>
              </a:ext>
            </a:extLst>
          </p:cNvPr>
          <p:cNvSpPr txBox="1"/>
          <p:nvPr/>
        </p:nvSpPr>
        <p:spPr>
          <a:xfrm>
            <a:off x="1174653" y="2225789"/>
            <a:ext cx="3318403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Планировка первого этажа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C6508A-629A-635A-B0A7-48FEF9510485}"/>
              </a:ext>
            </a:extLst>
          </p:cNvPr>
          <p:cNvSpPr txBox="1"/>
          <p:nvPr/>
        </p:nvSpPr>
        <p:spPr>
          <a:xfrm>
            <a:off x="6887605" y="2225789"/>
            <a:ext cx="3318403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Планировка цокольного этажа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21073A-C780-581F-A055-1EED17C0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6" y="2958505"/>
            <a:ext cx="4704272" cy="31343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3CFD92-2AB8-763A-F8E9-4F63FF07B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03" y="2952526"/>
            <a:ext cx="4704272" cy="31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73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4133F142-EBDE-B180-47D6-3721B662E492}"/>
              </a:ext>
            </a:extLst>
          </p:cNvPr>
          <p:cNvSpPr/>
          <p:nvPr/>
        </p:nvSpPr>
        <p:spPr>
          <a:xfrm>
            <a:off x="11367084" y="6189785"/>
            <a:ext cx="562320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9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50306F-897B-E09E-6F71-84CC4E79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ПЛАН УЧАСТКА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753934-D280-CEC4-1842-EF6DB3A9C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7E9548F-A9C8-924F-F298-FC16864B4B6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A14F7-804E-0F97-4707-63653C3EA951}"/>
              </a:ext>
            </a:extLst>
          </p:cNvPr>
          <p:cNvSpPr txBox="1"/>
          <p:nvPr/>
        </p:nvSpPr>
        <p:spPr>
          <a:xfrm>
            <a:off x="479425" y="1358090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Кадастровый номер участка: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40:26:000344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476.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Общая площадь участка: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1 751 м2.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A8209B-7982-EF84-1D1E-D79836153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9" y="2075319"/>
            <a:ext cx="9922265" cy="44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903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2726</Words>
  <Application>Microsoft Office PowerPoint</Application>
  <PresentationFormat>Широкоэкранный</PresentationFormat>
  <Paragraphs>231</Paragraphs>
  <Slides>34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Arial</vt:lpstr>
      <vt:lpstr>Arial Black</vt:lpstr>
      <vt:lpstr>Bahnschrift</vt:lpstr>
      <vt:lpstr>Calibri</vt:lpstr>
      <vt:lpstr>Calibri Light</vt:lpstr>
      <vt:lpstr>Liberation Serif</vt:lpstr>
      <vt:lpstr>Tahoma</vt:lpstr>
      <vt:lpstr>TimesNewRomanPSMT</vt:lpstr>
      <vt:lpstr>Тема Office</vt:lpstr>
      <vt:lpstr>1_Тема Office</vt:lpstr>
      <vt:lpstr>CorelDRAW</vt:lpstr>
      <vt:lpstr>Презентация PowerPoint</vt:lpstr>
      <vt:lpstr>ПРЕДПОСЫЛКИ РЕАЛИЗАЦИИ ПРОЕКТА</vt:lpstr>
      <vt:lpstr>Презентация PowerPoint</vt:lpstr>
      <vt:lpstr>Презентация PowerPoint</vt:lpstr>
      <vt:lpstr>ИСТОРИЧЕСКАЯ СПРАВКА</vt:lpstr>
      <vt:lpstr>ХАРАКТЕРИСТИКИ ОБЪЕКТА КУЛЬТУРНОГО НАСЛЕДИЯ</vt:lpstr>
      <vt:lpstr>ХАРАКТЕРИСТИКИ ОБЪЕКТА КУЛЬТУРНОГО НАСЛЕДИЯ</vt:lpstr>
      <vt:lpstr>ХАРАКТЕРИСТИКИ ОБЪЕКТА КУЛЬТУРНОГО НАСЛЕДИЯ</vt:lpstr>
      <vt:lpstr>ПЛАН УЧАСТКА</vt:lpstr>
      <vt:lpstr>СОСТОЯНИЕ ОБЪЕКТА НА 2023 ГОД</vt:lpstr>
      <vt:lpstr>Презентация PowerPoint</vt:lpstr>
      <vt:lpstr>Презентация PowerPoint</vt:lpstr>
      <vt:lpstr>Презентация PowerPoint</vt:lpstr>
      <vt:lpstr>ИСТОРИЧЕСКАЯ СПРАВКА</vt:lpstr>
      <vt:lpstr>ХАРАКТЕРИСТИКИ ОБЪЕКТА КУЛЬТУРНОГО НАСЛЕДИЯ</vt:lpstr>
      <vt:lpstr>ХАРАКТЕРИСТИКИ ОБЪЕКТА КУЛЬТУРНОГО НАСЛЕДИЯ</vt:lpstr>
      <vt:lpstr>ХАРАКТЕРИСТИКИ ОБЪЕКТА КУЛЬТУРНОГО НАСЛЕДИЯ</vt:lpstr>
      <vt:lpstr>СОСТОЯНИЕ ОБЪЕКТА НА 2023 ГОД</vt:lpstr>
      <vt:lpstr>АРХИТЕКТУРНО-КОНСТРУКТИВНОЕ СОСТОЯНИЕ ОБЪЕКТА</vt:lpstr>
      <vt:lpstr>АРХИТЕКТУРНО-КОНСТРУКТИВНОЕ СОСТОЯНИЕ ОБЪЕКТА</vt:lpstr>
      <vt:lpstr>Презентация PowerPoint</vt:lpstr>
      <vt:lpstr>Презентация PowerPoint</vt:lpstr>
      <vt:lpstr>ИСТОРИЧЕСКАЯ СПРАВКА</vt:lpstr>
      <vt:lpstr>ИСТОРИЧЕСКАЯ СПРАВКА</vt:lpstr>
      <vt:lpstr>ХАРАКТЕРИСТИКИ ОБЪЕКТА КУЛЬТУРНОГО НАСЛЕДИЯ</vt:lpstr>
      <vt:lpstr>ХАРАКТЕРИСТИКИ ОБЪЕКТА КУЛЬТУРНОГО НАСЛЕДИЯ</vt:lpstr>
      <vt:lpstr>ПЛАН УЧАСТКА</vt:lpstr>
      <vt:lpstr>СОСТОЯНИЕ ОБЪЕКТА НА 2022 ГОД</vt:lpstr>
      <vt:lpstr>Презентация PowerPoint</vt:lpstr>
      <vt:lpstr>Презентация PowerPoint</vt:lpstr>
      <vt:lpstr>ТУРИСТИЧЕСКАЯ ПРИВЛЕКАТЕЛЬНОСТЬ</vt:lpstr>
      <vt:lpstr>ТУРИСТИЧЕСКАЯ ПРИВЛЕКАТЕЛЬНОСТЬ</vt:lpstr>
      <vt:lpstr>ТУРИСТИЧЕСКАЯ ПРИВЛЕКАТЕЛЬНОСТЬ</vt:lpstr>
      <vt:lpstr>КОНТАКТЫ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СОХРАНЕНИЯ ОБЪЕКТА КУЛЬТУРНОГО НАСЛЕДИЯ «ГОРОДСКАЯ УСАДЬБА ЦИПУЛИНА» КОН. XIX В., НАЧ. XX В.</dc:title>
  <dc:creator>Анна Зимонина</dc:creator>
  <cp:lastModifiedBy>User</cp:lastModifiedBy>
  <cp:revision>16</cp:revision>
  <cp:lastPrinted>2022-08-02T07:51:36Z</cp:lastPrinted>
  <dcterms:created xsi:type="dcterms:W3CDTF">2022-07-19T14:24:08Z</dcterms:created>
  <dcterms:modified xsi:type="dcterms:W3CDTF">2023-02-27T09:21:09Z</dcterms:modified>
</cp:coreProperties>
</file>