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9" r:id="rId7"/>
    <p:sldId id="264" r:id="rId8"/>
    <p:sldId id="273" r:id="rId9"/>
    <p:sldId id="265" r:id="rId10"/>
    <p:sldId id="266" r:id="rId11"/>
    <p:sldId id="272" r:id="rId12"/>
    <p:sldId id="270" r:id="rId13"/>
    <p:sldId id="267" r:id="rId14"/>
    <p:sldId id="274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3F57EF-2EAB-494F-81E1-9071197297A9}">
          <p14:sldIdLst>
            <p14:sldId id="256"/>
            <p14:sldId id="257"/>
            <p14:sldId id="258"/>
            <p14:sldId id="271"/>
            <p14:sldId id="259"/>
            <p14:sldId id="269"/>
            <p14:sldId id="264"/>
            <p14:sldId id="273"/>
            <p14:sldId id="265"/>
            <p14:sldId id="266"/>
            <p14:sldId id="272"/>
            <p14:sldId id="270"/>
            <p14:sldId id="26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3477" userDrawn="1">
          <p15:clr>
            <a:srgbClr val="A4A3A4"/>
          </p15:clr>
        </p15:guide>
        <p15:guide id="5" orient="horz" pos="2319" userDrawn="1">
          <p15:clr>
            <a:srgbClr val="A4A3A4"/>
          </p15:clr>
        </p15:guide>
        <p15:guide id="6" orient="horz" pos="36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B78E"/>
    <a:srgbClr val="795845"/>
    <a:srgbClr val="F5C478"/>
    <a:srgbClr val="9F494B"/>
    <a:srgbClr val="ECB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150" y="144"/>
      </p:cViewPr>
      <p:guideLst>
        <p:guide orient="horz" pos="1185"/>
        <p:guide pos="982"/>
        <p:guide pos="302"/>
        <p:guide pos="3477"/>
        <p:guide orient="horz" pos="2319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831EB-44DB-131E-6667-34D56A379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0BD19F-BF5A-CB59-8A06-C9C11291A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CB2A9-B90E-C6BD-7D4A-4E64881B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963303-449A-2B9B-AF3D-C61A38946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EB270-7057-5CA8-B26C-0D2AA2AC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4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A25D-2CA7-A8C8-43CA-29E7155C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AE5A89-ADA8-59BE-F4DD-EB713B423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C1C9C-E6E0-800D-7071-AD4DE9A6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BBFA8-A440-9C96-3FCE-432827CA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FDC416-8B9E-5F21-01CB-3C37B411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4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836D0-91AB-606B-92AD-44D058D38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BE47E9-7EA0-562B-AD04-0491E00DF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D7EDA-9703-5111-CDF8-8EE9C834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59EA9-63BF-35FA-5A40-31C65B10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8187B-F841-18BB-45FB-70E5538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94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5BEE3-C4EB-6FD9-C69F-00A93ED4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2E620-39B1-ACE5-A96C-2B1AB60B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B2EE4-84FA-EC71-78EA-74D5196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BBEDAC-92D9-A70B-B791-FBDF410D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7C35D-23FD-CF44-AC8C-0DA4B277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3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1DFFB9-DFF1-1859-7D4A-0608C75C8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9A567-4CE7-1A46-C055-14BE14029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A6C43-C184-0D36-05B4-7ECDAA20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A9D00C-29F2-613C-3D87-013D08496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822E92-5002-DEAE-86A1-2FF7714C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3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1BD94-CFAA-F99C-68CF-A5719180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6A837F-B8B3-DC26-F91C-04B3B552C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16C6B6-FEAC-6C14-3499-1BBEE36FA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6FB60-B737-7EE0-2814-C9FEF0A2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08A0A-9114-EF19-8068-088B91B6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72791-AD7C-F12A-108B-6B1230217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3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7116-A855-827B-ED06-2E4EA0DB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B4112A-8B09-596E-0DE9-2BF8B4A5D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B90D46-7324-D776-01AF-9E03B4560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D13423-4789-A7EC-DD5E-DA4B8310F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52DE11-1CF4-FA4E-3F43-9C2DD511C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6BFF41-97DD-1AFD-25DA-A2444F6F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9D4B02-AED5-BE2F-AF96-06AA06D6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0DB7F3-4FEA-DB68-6DA8-3C28AE24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08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3C2D-3850-59EC-03A5-BCBF48C3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7A0FB0-1CD2-64EC-70BA-A4C23CB0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158C44-6466-4AF7-A6C3-C4806F5C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9304C4-A323-A20C-922E-44840FC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9F7041-34EC-4447-258F-1898420E9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520275-9392-2230-060C-5A83088F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9935EF-F855-56F3-6BC3-1165D9A8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1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93A0B-2061-CA32-E16F-CE2A8859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0C4D7-7226-4670-198B-5A501EB5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EDC6A0-7A07-FBB0-542C-E81BFC853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C149B5-BB37-4376-1A86-E85D5D13D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5BC6D0-4AEA-F5F4-E0D7-9A85DC14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865C35-9526-A8F1-5AB2-203CC340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7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9924-A694-5372-3141-D13367B1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3FA15D-D729-FDFE-9784-BC19A70E4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8370E-0D34-57C9-5B80-7D5F0D608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892D72-22DD-D210-E5D4-AEA26B7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FD6902-2EC5-5F0E-4237-5CB9BC94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BE6FE-8D1D-1431-2BA7-640D2272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1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DAC4F-4BD5-8891-845F-7A759787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A1FAF4-90C4-95C8-B8A4-8BF7D6C6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DCF6A-C9BC-607B-420F-B348BE410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5B304-C0C4-48C1-BC4B-2FF496DEDF78}" type="datetimeFigureOut">
              <a:rPr lang="ru-RU" smtClean="0"/>
              <a:t>30.01.2023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FAC30-8D9F-08A8-6BAC-EB55AFE26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CACD8-E34E-AD57-C5D6-61F061D2D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4A54-7C16-4932-800F-A3165894FF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0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mailto:ppp-info@adm.kaluga.ru" TargetMode="External"/><Relationship Id="rId7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jpeg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4.jp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B254E-C3BC-7CBC-C4B4-7CEE8A066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0"/>
            <a:ext cx="9849853" cy="155057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Bahnschrift" panose="020B0502040204020203" pitchFamily="34" charset="0"/>
              </a:rPr>
              <a:t>ПРОЕКТ СОХРАНЕНИЯ ОБЪЕКТА КУЛЬТУРНОГО НАСЛЕДИЯ «ДОМ С ЧАЙНОЙ ПИСАРЕВА», </a:t>
            </a:r>
            <a:br>
              <a:rPr lang="ru-RU" sz="2800" b="1" dirty="0">
                <a:latin typeface="Bahnschrift" panose="020B0502040204020203" pitchFamily="34" charset="0"/>
              </a:rPr>
            </a:br>
            <a:r>
              <a:rPr lang="ru-RU" sz="2800" b="1" dirty="0">
                <a:latin typeface="Bahnschrift" panose="020B0502040204020203" pitchFamily="34" charset="0"/>
              </a:rPr>
              <a:t>КОН. 1850-Х – 1860-Х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CCA8FF3-0D6B-A255-D2B8-56AEC0636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142396"/>
              </p:ext>
            </p:extLst>
          </p:nvPr>
        </p:nvGraphicFramePr>
        <p:xfrm>
          <a:off x="-1424546" y="4354986"/>
          <a:ext cx="8746780" cy="3558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34621920" imgH="13082760" progId="CorelDraw.Graphic.22">
                  <p:embed/>
                </p:oleObj>
              </mc:Choice>
              <mc:Fallback>
                <p:oleObj name="CorelDRAW" r:id="rId3" imgW="34621920" imgH="13082760" progId="CorelDraw.Graphic.22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74A9A719-063E-7425-75CE-D4CD1AB705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24546" y="4354986"/>
                        <a:ext cx="8746780" cy="3558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074722-A95C-BBA5-0D5B-8416100298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88" y="222892"/>
            <a:ext cx="968131" cy="1115288"/>
          </a:xfrm>
          <a:prstGeom prst="rect">
            <a:avLst/>
          </a:prstGeom>
          <a:effectLst>
            <a:outerShdw blurRad="203200" dist="25400" dir="7020000" sx="127000" sy="127000" algn="ctr" rotWithShape="0">
              <a:srgbClr val="000000">
                <a:alpha val="20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B89BD5-E2E9-713C-C079-FC0B398C2519}"/>
              </a:ext>
            </a:extLst>
          </p:cNvPr>
          <p:cNvSpPr/>
          <p:nvPr/>
        </p:nvSpPr>
        <p:spPr>
          <a:xfrm>
            <a:off x="9952892" y="5950633"/>
            <a:ext cx="2239108" cy="633046"/>
          </a:xfrm>
          <a:prstGeom prst="rect">
            <a:avLst/>
          </a:prstGeom>
          <a:solidFill>
            <a:srgbClr val="E5B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4AA5CC-2F33-9A1C-0B66-CC0A06410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1588" y="6162359"/>
            <a:ext cx="1519989" cy="458620"/>
          </a:xfrm>
        </p:spPr>
        <p:txBody>
          <a:bodyPr>
            <a:normAutofit fontScale="70000" lnSpcReduction="20000"/>
          </a:bodyPr>
          <a:lstStyle/>
          <a:p>
            <a:r>
              <a:rPr lang="ru-RU" b="1">
                <a:latin typeface="Bahnschrift" panose="020B0502040204020203" pitchFamily="34" charset="0"/>
              </a:rPr>
              <a:t>КАЛУГА 2023</a:t>
            </a:r>
            <a:endParaRPr lang="ru-RU" b="1" dirty="0">
              <a:latin typeface="Bahnschrif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6E711-CF88-DCA2-B440-5336294B16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1558925" y="4775494"/>
            <a:ext cx="189296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47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401" y="288700"/>
            <a:ext cx="9267735" cy="74558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93581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94669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376897" y="1395955"/>
            <a:ext cx="557271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/>
              <a:t>•  </a:t>
            </a:r>
            <a:r>
              <a:rPr lang="ru-RU" sz="1500" b="1" dirty="0"/>
              <a:t>Общее состояние объекта </a:t>
            </a:r>
            <a:r>
              <a:rPr lang="ru-RU" sz="1500" dirty="0"/>
              <a:t>– требуется проведение ремонтно-реставрационных работ;</a:t>
            </a:r>
          </a:p>
          <a:p>
            <a:pPr algn="just"/>
            <a:r>
              <a:rPr lang="ru-RU" sz="1500" dirty="0"/>
              <a:t>•  </a:t>
            </a:r>
            <a:r>
              <a:rPr lang="ru-RU" sz="1500" b="1" dirty="0"/>
              <a:t>Фундаменты</a:t>
            </a:r>
            <a:r>
              <a:rPr lang="ru-RU" sz="1500" dirty="0"/>
              <a:t> – специально не обследовались, необходимо инженерное обследование в связи с деформацией участка кирпичной кладки цоколя северного фасада (вдоль пл. Ленина);</a:t>
            </a:r>
          </a:p>
          <a:p>
            <a:pPr algn="just"/>
            <a:r>
              <a:rPr lang="ru-RU" sz="1500" dirty="0"/>
              <a:t>•  </a:t>
            </a:r>
            <a:r>
              <a:rPr lang="ru-RU" sz="1500" b="1" dirty="0"/>
              <a:t>Цоколи и отмостки около них </a:t>
            </a:r>
            <a:r>
              <a:rPr lang="ru-RU" sz="1500" dirty="0"/>
              <a:t>– цоколь кирпичный, оштукатуренный, окрашенный, наблюдаются трещины </a:t>
            </a:r>
            <a:br>
              <a:rPr lang="ru-RU" sz="1500" dirty="0"/>
            </a:br>
            <a:r>
              <a:rPr lang="ru-RU" sz="1500" dirty="0"/>
              <a:t>по штукатурному и окрасочному слоям, частичные утраты штукатурного и окрасочного слоев, со стороны северного фасада наблюдается деформация участка кирпичной кладки, требуется проведение ремонтно-реставрационных работ, отмостка частично из тротуарной плитки, частично асфальтовая, частично отсутствует, требуется устройство отмостки по всему периметру здания;</a:t>
            </a:r>
          </a:p>
          <a:p>
            <a:pPr algn="just"/>
            <a:r>
              <a:rPr lang="ru-RU" sz="1500" dirty="0"/>
              <a:t>•  </a:t>
            </a:r>
            <a:r>
              <a:rPr lang="ru-RU" sz="1500" b="1" dirty="0"/>
              <a:t>Стены </a:t>
            </a:r>
            <a:r>
              <a:rPr lang="ru-RU" sz="1500" dirty="0"/>
              <a:t>– кирпичные, оштукатуренные, окрашенные, наблюдаются трещины по штукатурному и окрасочному слоям, частичные утраты штукатурного и окрасочного слоев, требуется проведение ремонтно-реставрационных работ; на дворовом южном фасаде, над входом в здание наблюдается протяженная косая трещина, требуется инженерное обследование </a:t>
            </a:r>
            <a:br>
              <a:rPr lang="ru-RU" sz="1500" dirty="0"/>
            </a:br>
            <a:r>
              <a:rPr lang="ru-RU" sz="1500" dirty="0"/>
              <a:t>и проведение ремонтно-реставрационных работ;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62BC2-5CF5-A2EF-B3B6-6CC538A69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59" y="1484313"/>
            <a:ext cx="2192310" cy="47529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16040E-8862-11C8-1BF1-FC852F8D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62" y="1484313"/>
            <a:ext cx="219231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9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94669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419007" y="1422189"/>
            <a:ext cx="5446388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/>
              <a:t>•   </a:t>
            </a:r>
            <a:r>
              <a:rPr lang="ru-RU" sz="1500" b="1" dirty="0"/>
              <a:t>Крыша</a:t>
            </a:r>
            <a:r>
              <a:rPr lang="ru-RU" sz="1500" dirty="0"/>
              <a:t> – (стропила, обрешетка кровли, водосточные желоба и трубы) – стропильная система и обрешетка специально </a:t>
            </a:r>
            <a:br>
              <a:rPr lang="ru-RU" sz="1500" dirty="0"/>
            </a:br>
            <a:r>
              <a:rPr lang="ru-RU" sz="1500" dirty="0"/>
              <a:t>не обследовались, покрытие кровли из волнистых асбестоцементных листов. Организованный водосток отсутствует;</a:t>
            </a:r>
          </a:p>
          <a:p>
            <a:pPr algn="just"/>
            <a:r>
              <a:rPr lang="ru-RU" sz="1500" dirty="0"/>
              <a:t>•   </a:t>
            </a:r>
            <a:r>
              <a:rPr lang="ru-RU" sz="1500" b="1" dirty="0"/>
              <a:t>Главы, шатры и их конструкции и покрытие </a:t>
            </a:r>
            <a:r>
              <a:rPr lang="en-US" sz="1500" dirty="0"/>
              <a:t>– </a:t>
            </a:r>
            <a:br>
              <a:rPr lang="ru-RU" sz="1500" dirty="0"/>
            </a:br>
            <a:r>
              <a:rPr lang="ru-RU" sz="1500" dirty="0"/>
              <a:t>в неудовлетворительном состоянии</a:t>
            </a:r>
            <a:r>
              <a:rPr lang="en-US" sz="1500" dirty="0"/>
              <a:t>;</a:t>
            </a:r>
            <a:endParaRPr lang="ru-RU" sz="1500" dirty="0"/>
          </a:p>
          <a:p>
            <a:pPr algn="just"/>
            <a:r>
              <a:rPr lang="ru-RU" sz="1500" dirty="0"/>
              <a:t>•   </a:t>
            </a:r>
            <a:r>
              <a:rPr lang="ru-RU" sz="1500" b="1" dirty="0"/>
              <a:t>Внешнее декоративные убранство </a:t>
            </a:r>
            <a:r>
              <a:rPr lang="ru-RU" sz="1500" dirty="0"/>
              <a:t>(облицовка, окраска, резные украшения, карнизы, колонны, пилястры, наличники, лепнина, скульптура, живопись на фасадах) – главный 9-осный северный фасад и восточный в 5 осей фасада, а также видимая </a:t>
            </a:r>
            <a:br>
              <a:rPr lang="en-US" sz="1500" dirty="0"/>
            </a:br>
            <a:r>
              <a:rPr lang="ru-RU" sz="1500" dirty="0"/>
              <a:t>с улицы 5-осная правая часть южного фасада симметричны или близки к симметричным. Северный фасад фланкирован филенчатыми лопатками. Окна с лучковыми перемычками обрамлены профилированными подоконниками </a:t>
            </a:r>
            <a:br>
              <a:rPr lang="ru-RU" sz="1500" dirty="0"/>
            </a:br>
            <a:r>
              <a:rPr lang="ru-RU" sz="1500" dirty="0"/>
              <a:t>и наличниками; верхние окна декорированы высокими замками на </a:t>
            </a:r>
            <a:r>
              <a:rPr lang="ru-RU" sz="1500" dirty="0" err="1"/>
              <a:t>подвышениях</a:t>
            </a:r>
            <a:r>
              <a:rPr lang="ru-RU" sz="1500" dirty="0"/>
              <a:t> наличников. Завершены все фасады невысокими фризами и карнизами на дентикулах. Декоративные элементы оштукатуренные, окрашенные, наблюдаются частичные утраты штукатурного и окрасочного слоев, требуется проведение ремонтно-реставрационных работ.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E52121D-1C25-151A-978F-F7AB1BDC659B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9AD86B-5175-3809-1C7E-41BF210BE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1484313"/>
            <a:ext cx="2189037" cy="47458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417E08-C2E5-5982-BDF7-E67E2EEDA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83" y="1484313"/>
            <a:ext cx="2187129" cy="47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7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0C871-86E8-ED44-0FD1-71EB7301391D}"/>
              </a:ext>
            </a:extLst>
          </p:cNvPr>
          <p:cNvSpPr txBox="1"/>
          <p:nvPr/>
        </p:nvSpPr>
        <p:spPr>
          <a:xfrm>
            <a:off x="11494669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0D37D-B594-9CD0-F855-006440429FD3}"/>
              </a:ext>
            </a:extLst>
          </p:cNvPr>
          <p:cNvSpPr txBox="1"/>
          <p:nvPr/>
        </p:nvSpPr>
        <p:spPr>
          <a:xfrm>
            <a:off x="394946" y="1368046"/>
            <a:ext cx="5849443" cy="5208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1500" dirty="0"/>
              <a:t>•  </a:t>
            </a:r>
            <a:r>
              <a:rPr lang="ru-RU" sz="1500" b="1" dirty="0"/>
              <a:t>Перекрытия</a:t>
            </a:r>
            <a:r>
              <a:rPr lang="ru-RU" sz="1500" dirty="0"/>
              <a:t> (плоские, сводчатые) – оштукатуренные, окрашенные, наблюдается частичные утраты штукатурного </a:t>
            </a:r>
            <a:br>
              <a:rPr lang="ru-RU" sz="1500" dirty="0"/>
            </a:br>
            <a:r>
              <a:rPr lang="ru-RU" sz="1500" dirty="0"/>
              <a:t>и окрасочного слоев, требуется проведение ремонтно-реставрационных работ;</a:t>
            </a:r>
          </a:p>
          <a:p>
            <a:pPr algn="just">
              <a:lnSpc>
                <a:spcPts val="2000"/>
              </a:lnSpc>
            </a:pPr>
            <a:r>
              <a:rPr lang="ru-RU" sz="1500" dirty="0"/>
              <a:t>•  </a:t>
            </a:r>
            <a:r>
              <a:rPr lang="ru-RU" sz="1500" b="1" dirty="0"/>
              <a:t>Полы</a:t>
            </a:r>
            <a:r>
              <a:rPr lang="ru-RU" sz="1500" dirty="0"/>
              <a:t> – дощатые, в отдельных помещениях наблюдаются утраты досок, наблюдаются следы возгорания, требуется проведение ремонтно-реставрационных работ;</a:t>
            </a:r>
          </a:p>
          <a:p>
            <a:pPr algn="just">
              <a:lnSpc>
                <a:spcPts val="2000"/>
              </a:lnSpc>
            </a:pPr>
            <a:r>
              <a:rPr lang="ru-RU" sz="1500" dirty="0"/>
              <a:t>•  </a:t>
            </a:r>
            <a:r>
              <a:rPr lang="ru-RU" sz="1500" b="1" dirty="0"/>
              <a:t>Двери и окна </a:t>
            </a:r>
            <a:r>
              <a:rPr lang="ru-RU" sz="1500" dirty="0"/>
              <a:t>– двери деревянные, наблюдаются деформации дверных полотен, требуется проведение ремонтно-реставрационных работ, частично утрачены, требуется установка дверей; </a:t>
            </a:r>
            <a:br>
              <a:rPr lang="ru-RU" sz="1500" dirty="0"/>
            </a:br>
            <a:r>
              <a:rPr lang="ru-RU" sz="1500" dirty="0"/>
              <a:t>окна частично пластиковые, частично деревянные, окрашенные, наблюдаются утраты остекления деформации переплетов, часть оконных проемов зашита листами оргалита, металлопрофилем, требуется проведение ремонтно-реставрационных работ;</a:t>
            </a:r>
          </a:p>
          <a:p>
            <a:pPr algn="just">
              <a:lnSpc>
                <a:spcPts val="2000"/>
              </a:lnSpc>
            </a:pPr>
            <a:r>
              <a:rPr lang="ru-RU" sz="1500" dirty="0"/>
              <a:t>•  </a:t>
            </a:r>
            <a:r>
              <a:rPr lang="ru-RU" sz="1500" b="1" dirty="0"/>
              <a:t>Лестница</a:t>
            </a:r>
            <a:r>
              <a:rPr lang="ru-RU" sz="1500" dirty="0"/>
              <a:t> – деревянная, наблюдается истирание </a:t>
            </a:r>
            <a:r>
              <a:rPr lang="ru-RU" sz="1500" dirty="0" err="1"/>
              <a:t>проступей</a:t>
            </a:r>
            <a:r>
              <a:rPr lang="ru-RU" sz="1500" dirty="0"/>
              <a:t>, требуется ремонт;</a:t>
            </a:r>
          </a:p>
          <a:p>
            <a:pPr algn="just">
              <a:lnSpc>
                <a:spcPts val="2000"/>
              </a:lnSpc>
            </a:pPr>
            <a:r>
              <a:rPr lang="ru-RU" sz="1500" dirty="0"/>
              <a:t>•  </a:t>
            </a:r>
            <a:r>
              <a:rPr lang="ru-RU" sz="1500" b="1" dirty="0"/>
              <a:t>Лепные, скульптурные и прочие декоративные украшения, предметы прикладного искусства </a:t>
            </a:r>
            <a:r>
              <a:rPr lang="ru-RU" sz="1500" dirty="0"/>
              <a:t>(мебель, осветительные приборы, резьба по дереву, металлу и пр.) – печь кирпичная, </a:t>
            </a:r>
            <a:br>
              <a:rPr lang="ru-RU" sz="1500" dirty="0"/>
            </a:br>
            <a:r>
              <a:rPr lang="ru-RU" sz="1500" dirty="0"/>
              <a:t>в удовлетворительном состоянии.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896B90E-17AD-72B5-34CE-D93FABAF7442}"/>
              </a:ext>
            </a:extLst>
          </p:cNvPr>
          <p:cNvSpPr txBox="1">
            <a:spLocks/>
          </p:cNvSpPr>
          <p:nvPr/>
        </p:nvSpPr>
        <p:spPr>
          <a:xfrm>
            <a:off x="1452401" y="288700"/>
            <a:ext cx="9267735" cy="745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Bahnschrift" panose="020B0502040204020203" pitchFamily="34" charset="0"/>
              </a:rPr>
              <a:t>АРХИТЕКТУРНО-КОНСТРУКТИВНОЕ СОСТОЯНИЕ ОБЪЕКТА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3168D0-D7FC-E727-AA9E-3F0E2E196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272" y="1484313"/>
            <a:ext cx="2156738" cy="46758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23DC17-29E6-D5A8-3CA4-D71DC26FF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61" y="1484313"/>
            <a:ext cx="2156738" cy="46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ТУРИСТИЧЕСКАЯ ПРИВЛЕКАТЕЛЬНОСТЬ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42C2B-49BB-D526-62E0-85C73EA239DD}"/>
              </a:ext>
            </a:extLst>
          </p:cNvPr>
          <p:cNvSpPr txBox="1"/>
          <p:nvPr/>
        </p:nvSpPr>
        <p:spPr>
          <a:xfrm>
            <a:off x="11518733" y="6246212"/>
            <a:ext cx="392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Bahnschrift" panose="020B0502040204020203" pitchFamily="34" charset="0"/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BD732-876D-52B3-AC8D-E17C87AA7E8A}"/>
              </a:ext>
            </a:extLst>
          </p:cNvPr>
          <p:cNvSpPr txBox="1"/>
          <p:nvPr/>
        </p:nvSpPr>
        <p:spPr>
          <a:xfrm>
            <a:off x="379957" y="1698225"/>
            <a:ext cx="9660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Боровск – часть Золотого кольца России.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F38BA-331B-84CB-EF81-564AD3E527F1}"/>
              </a:ext>
            </a:extLst>
          </p:cNvPr>
          <p:cNvSpPr txBox="1"/>
          <p:nvPr/>
        </p:nvSpPr>
        <p:spPr>
          <a:xfrm>
            <a:off x="370222" y="2520511"/>
            <a:ext cx="10299032" cy="3555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РАССТОЯНИЕ ОТ МОСКВЫ: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114 км по автомобильной дороге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РАССТОЯНИЕ ДО ЖД СТАНЦИИ БАЛАБАНОВО: </a:t>
            </a:r>
            <a:r>
              <a:rPr lang="ru-RU" sz="1800" dirty="0">
                <a:ea typeface="Calibri" panose="020F0502020204030204" pitchFamily="34" charset="0"/>
                <a:cs typeface="Calibri" panose="020F0502020204030204" pitchFamily="34" charset="0"/>
              </a:rPr>
              <a:t>20 км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НАСЕЛЕНИЕ: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10 222 чел.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2000 года получил статус исторического города России.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Включен в многочисленные туристические маршруты и туры по Калужской области.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Боровск имеет длинную и богатую на события летопись, многочисленные </a:t>
            </a:r>
            <a: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достопримечательности </a:t>
            </a:r>
            <a:b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городе связаны с именами исторических личностей (Константин Циолковский, </a:t>
            </a:r>
            <a: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боярыня </a:t>
            </a:r>
            <a:b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Феодосия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Морозова – художник Василий Суриков изобразил ее в своей знаменитой картине «Боярыня Морозова», Наполеон…), туристических локаций более 40, включая памятники, храмы, памятники архитектуры, фрески на </a:t>
            </a:r>
            <a:r>
              <a:rPr lang="ru-RU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стенах зданий.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10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КОНТАКТЫ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A794AD3-B48D-C155-163B-A3EC21F92E78}"/>
              </a:ext>
            </a:extLst>
          </p:cNvPr>
          <p:cNvGraphicFramePr>
            <a:graphicFrameLocks noGrp="1"/>
          </p:cNvGraphicFramePr>
          <p:nvPr/>
        </p:nvGraphicFramePr>
        <p:xfrm>
          <a:off x="1469723" y="2306923"/>
          <a:ext cx="4730750" cy="158496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пер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.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Старичков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 12,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3 этаж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ppp-info@adm.kaluga.ru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https://gchp40.ru/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676583E-7089-2EC9-1E17-2A5CA369AE13}"/>
              </a:ext>
            </a:extLst>
          </p:cNvPr>
          <p:cNvGraphicFramePr>
            <a:graphicFrameLocks noGrp="1"/>
          </p:cNvGraphicFramePr>
          <p:nvPr/>
        </p:nvGraphicFramePr>
        <p:xfrm>
          <a:off x="7189088" y="1673392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Генеральный директор</a:t>
                      </a:r>
                    </a:p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Центра ГЧП 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Лукина Анна Николаевна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-28-12-01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lukina@adm.kaluga.ru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C28A6A-A260-178E-34B7-B88EA5BD0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>
          <a:xfrm>
            <a:off x="5556250" y="1592263"/>
            <a:ext cx="1253776" cy="1750253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20C063E7-F204-9AC9-B222-D7AF663229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305" y="1592263"/>
          <a:ext cx="2373695" cy="63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0938899" imgH="2910160" progId="CorelDraw.Graphic.22">
                  <p:embed/>
                </p:oleObj>
              </mc:Choice>
              <mc:Fallback>
                <p:oleObj name="CorelDRAW" r:id="rId5" imgW="10938899" imgH="2910160" progId="CorelDraw.Graphic.22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20C063E7-F204-9AC9-B222-D7AF663229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305" y="1592263"/>
                        <a:ext cx="2373695" cy="63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A20DC-DA5E-2672-B614-38617BCB19D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9699091" y="243193"/>
            <a:ext cx="738304" cy="737381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629B532-5398-A193-FFE2-9DBA913680B5}"/>
              </a:ext>
            </a:extLst>
          </p:cNvPr>
          <p:cNvGraphicFramePr>
            <a:graphicFrameLocks noGrp="1"/>
          </p:cNvGraphicFramePr>
          <p:nvPr/>
        </p:nvGraphicFramePr>
        <p:xfrm>
          <a:off x="1471729" y="4751340"/>
          <a:ext cx="4730750" cy="1371600"/>
        </p:xfrm>
        <a:graphic>
          <a:graphicData uri="http://schemas.openxmlformats.org/drawingml/2006/table">
            <a:tbl>
              <a:tblPr/>
              <a:tblGrid>
                <a:gridCol w="4730750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Адрес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Калуга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,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 ул. Пролетарская, 111</a:t>
                      </a:r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-71-92-61</a:t>
                      </a:r>
                    </a:p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b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Официальный сайт</a:t>
                      </a:r>
                      <a:r>
                        <a:rPr lang="en-US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</a:t>
                      </a:r>
                    </a:p>
                    <a:p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https://minkult.admoblkaluga.ru/</a:t>
                      </a:r>
                    </a:p>
                    <a:p>
                      <a:endParaRPr lang="en-US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91EF29-F68F-62AE-D85A-3541F8578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5671"/>
          <a:stretch/>
        </p:blipFill>
        <p:spPr>
          <a:xfrm>
            <a:off x="1126959" y="3723774"/>
            <a:ext cx="1892968" cy="8061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335E90-E112-8423-CD45-927DE5D33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3272"/>
          <a:stretch/>
        </p:blipFill>
        <p:spPr>
          <a:xfrm>
            <a:off x="5556250" y="4173037"/>
            <a:ext cx="1269331" cy="1762181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5E3BDBA2-9C35-D799-64F2-57CEDF077945}"/>
              </a:ext>
            </a:extLst>
          </p:cNvPr>
          <p:cNvGraphicFramePr>
            <a:graphicFrameLocks noGrp="1"/>
          </p:cNvGraphicFramePr>
          <p:nvPr/>
        </p:nvGraphicFramePr>
        <p:xfrm>
          <a:off x="7191090" y="4274220"/>
          <a:ext cx="3951149" cy="1905000"/>
        </p:xfrm>
        <a:graphic>
          <a:graphicData uri="http://schemas.openxmlformats.org/drawingml/2006/table">
            <a:tbl>
              <a:tblPr/>
              <a:tblGrid>
                <a:gridCol w="3951149">
                  <a:extLst>
                    <a:ext uri="{9D8B030D-6E8A-4147-A177-3AD203B41FA5}">
                      <a16:colId xmlns:a16="http://schemas.microsoft.com/office/drawing/2014/main" val="1629553037"/>
                    </a:ext>
                  </a:extLst>
                </a:gridCol>
              </a:tblGrid>
              <a:tr h="908050">
                <a:tc>
                  <a:txBody>
                    <a:bodyPr/>
                    <a:lstStyle/>
                    <a:p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Министр культуры и туризма </a:t>
                      </a:r>
                      <a:b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</a:b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Калужской области: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Суслов Павел Александрович</a:t>
                      </a:r>
                      <a:b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</a:br>
                      <a:r>
                        <a:rPr lang="ru-RU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Телефон</a:t>
                      </a: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: 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+7 (4842) 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71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9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2-</a:t>
                      </a:r>
                      <a:r>
                        <a:rPr lang="ru-RU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6</a:t>
                      </a:r>
                      <a:r>
                        <a:rPr lang="fi-FI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1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fi-FI" sz="1400" b="1" u="none" dirty="0">
                          <a:solidFill>
                            <a:srgbClr val="C00000"/>
                          </a:solidFill>
                          <a:effectLst/>
                          <a:latin typeface="Bahnschrift" panose="020B0502040204020203" pitchFamily="34" charset="0"/>
                        </a:rPr>
                        <a:t>E-mail: </a:t>
                      </a:r>
                      <a:r>
                        <a:rPr lang="en-US" sz="1400" b="1" u="none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minkult@adm.kaluga.ru</a:t>
                      </a:r>
                      <a:endParaRPr lang="ru-RU" sz="1400" b="1" u="none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0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594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E88DE-9B8D-D895-A0FA-BB8DD525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6142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ПРЕДПОСЫЛКИ РЕАЛИЗАЦИИ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5CFEF-0511-0B14-6696-069AE89ED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029931-F79E-03BD-CB4D-9B27AA0D768B}"/>
              </a:ext>
            </a:extLst>
          </p:cNvPr>
          <p:cNvSpPr/>
          <p:nvPr/>
        </p:nvSpPr>
        <p:spPr>
          <a:xfrm>
            <a:off x="1538351" y="2205038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ПРОБЛЕМА СОХРАНЕНИЯ ОБЪЕКТОВ КУЛЬТУРНОГО НАСЛЕДИЯ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F4AB3E-A04E-B67D-1F97-ECEDDFB9A9AC}"/>
              </a:ext>
            </a:extLst>
          </p:cNvPr>
          <p:cNvSpPr/>
          <p:nvPr/>
        </p:nvSpPr>
        <p:spPr>
          <a:xfrm>
            <a:off x="1532255" y="3153207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РЕАЛИЗАЦИЯ ТУРИСТИЧЕСКОГО ПОТЕНЦИАЛА РЕГИОНА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D9B458-D3A3-7F26-B337-BC27906D67EA}"/>
              </a:ext>
            </a:extLst>
          </p:cNvPr>
          <p:cNvSpPr/>
          <p:nvPr/>
        </p:nvSpPr>
        <p:spPr>
          <a:xfrm>
            <a:off x="1532255" y="4122471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ПРОБЛЕМА СОХРАНЕНИЯ ИСТОРИЧЕСКОГО ОБЛИКА РОССИИ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3C631C-EDF6-0FAA-E77D-94ABE752EA68}"/>
              </a:ext>
            </a:extLst>
          </p:cNvPr>
          <p:cNvSpPr/>
          <p:nvPr/>
        </p:nvSpPr>
        <p:spPr>
          <a:xfrm>
            <a:off x="1538351" y="5091735"/>
            <a:ext cx="8897353" cy="493294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РАЗВИТИЕ ИСТОРИЧЕСКОГО ТУРИЗМА В РОССИИ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DA41DB-828C-6C55-C36E-77658679D534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E101341-A890-0395-3322-B729B9518830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480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8FDC50CF-601C-3972-BFCB-7CDC1469671A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39C2A-7E9E-28AF-F5AA-C1986C99B38E}"/>
              </a:ext>
            </a:extLst>
          </p:cNvPr>
          <p:cNvSpPr txBox="1"/>
          <p:nvPr/>
        </p:nvSpPr>
        <p:spPr>
          <a:xfrm>
            <a:off x="743684" y="249104"/>
            <a:ext cx="892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Адрес: Россия, Калужская обл., Боровский р-н, г. Боровск, пл. Ленина, д. 22.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2D05B-9E23-B541-9A6C-924E88316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4455" r="1980" b="1106"/>
          <a:stretch/>
        </p:blipFill>
        <p:spPr>
          <a:xfrm>
            <a:off x="693459" y="772519"/>
            <a:ext cx="10805081" cy="54383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3737B-3491-0915-8C99-A21D45FF3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43" y="1102764"/>
            <a:ext cx="2719052" cy="554784"/>
          </a:xfrm>
          <a:prstGeom prst="rect">
            <a:avLst/>
          </a:prstGeom>
        </p:spPr>
      </p:pic>
      <p:sp>
        <p:nvSpPr>
          <p:cNvPr id="2" name="Блок-схема: ссылка на другую страницу 1">
            <a:extLst>
              <a:ext uri="{FF2B5EF4-FFF2-40B4-BE49-F238E27FC236}">
                <a16:creationId xmlns:a16="http://schemas.microsoft.com/office/drawing/2014/main" id="{F3A88A37-81BF-076C-B914-998BAF900927}"/>
              </a:ext>
            </a:extLst>
          </p:cNvPr>
          <p:cNvSpPr/>
          <p:nvPr/>
        </p:nvSpPr>
        <p:spPr>
          <a:xfrm>
            <a:off x="5838092" y="3664634"/>
            <a:ext cx="344659" cy="495301"/>
          </a:xfrm>
          <a:prstGeom prst="flowChartOffpage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8755547-1B65-7960-829A-B3C8EC5FAB8A}"/>
              </a:ext>
            </a:extLst>
          </p:cNvPr>
          <p:cNvSpPr/>
          <p:nvPr/>
        </p:nvSpPr>
        <p:spPr>
          <a:xfrm>
            <a:off x="6267157" y="3594294"/>
            <a:ext cx="1659988" cy="5515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Дом с чайной Писарева</a:t>
            </a:r>
          </a:p>
        </p:txBody>
      </p:sp>
    </p:spTree>
    <p:extLst>
      <p:ext uri="{BB962C8B-B14F-4D97-AF65-F5344CB8AC3E}">
        <p14:creationId xmlns:p14="http://schemas.microsoft.com/office/powerpoint/2010/main" val="316724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4110964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E142F-00C3-DB23-B910-1639889997A9}"/>
              </a:ext>
            </a:extLst>
          </p:cNvPr>
          <p:cNvSpPr txBox="1"/>
          <p:nvPr/>
        </p:nvSpPr>
        <p:spPr>
          <a:xfrm>
            <a:off x="479425" y="1399642"/>
            <a:ext cx="4501649" cy="5054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ru-RU" sz="1500" b="1" dirty="0">
                <a:latin typeface="Calibri" panose="020F0502020204030204" pitchFamily="34" charset="0"/>
                <a:cs typeface="Calibri" panose="020F0502020204030204" pitchFamily="34" charset="0"/>
              </a:rPr>
              <a:t>«Дом с чайной Писарева» </a:t>
            </a: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расположен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месте дома или домов с мясными лавками, полностью сгоревших в пожаре 1857 г. Очевидно, был построен вскоре после этого пожара, в конце 1850-х – 1860-х гг. Дом, судя по стилистическим признакам, построен в последней трети XIX – начале XX вв. </a:t>
            </a:r>
            <a:b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сведениям Боровского историко-краеведческого музея, дом принадлежал Писареву, до революции </a:t>
            </a:r>
            <a:b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в 1920-е гг., времена НЭПа, в доме размещалась чайная. </a:t>
            </a:r>
          </a:p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 из наиболее значительных по облику зданий площади представляет собой в силу углового расположения Г-образный в плане объем, </a:t>
            </a:r>
            <a:b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протяженным крылом по площади и коротким южным крылом по улице; имеет прямоугольную конфигурацию, включает 2 этажа, подвал </a:t>
            </a:r>
            <a:b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перекрыт на 2 ската, южный из которых покрывает и южное крыло. Стены сложены из кирпича, оштукатурены и побелены.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F5EC1-FB44-980E-38B8-216792C032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9" b="14846"/>
          <a:stretch/>
        </p:blipFill>
        <p:spPr>
          <a:xfrm>
            <a:off x="5424160" y="1437774"/>
            <a:ext cx="5032277" cy="20995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2CCE54-5798-9196-0300-71F7D6BD4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04" y="3723775"/>
            <a:ext cx="4106421" cy="25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8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ИСТОРИЧЕСКАЯ СПРАВКА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4110964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E142F-00C3-DB23-B910-1639889997A9}"/>
              </a:ext>
            </a:extLst>
          </p:cNvPr>
          <p:cNvSpPr txBox="1"/>
          <p:nvPr/>
        </p:nvSpPr>
        <p:spPr>
          <a:xfrm>
            <a:off x="5005137" y="1459800"/>
            <a:ext cx="5528509" cy="479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Главный 9-осный северный и 5-осный восточный фасады, обращенные соответственно к площади и улице, а также видимая с улицы 5-осная правая часть южного фасада симметричны (как восточный фасад) или близки </a:t>
            </a:r>
            <a:b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 симметричным. Северный фасад фланкирован филенчатыми лопатками; на 1-м этаже окна в середине и на правом фланге переложены, вход на правом фланге превращен в окно, </a:t>
            </a:r>
            <a:b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 на левом фланге заложен. Окна с лучковыми перемычками обрамлены профилированными подоконниками и</a:t>
            </a:r>
            <a:r>
              <a:rPr lang="en-US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наличниками; верхние окна (на северном фасаде 3 средних сближены) декорированы высокими замками на </a:t>
            </a:r>
            <a:r>
              <a:rPr lang="ru-RU" sz="15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подвышениях</a:t>
            </a:r>
            <a:r>
              <a:rPr lang="ru-RU" sz="15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наличников. Завершены все фасады невысокими фризами и карнизами </a:t>
            </a:r>
            <a:b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5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сухариках.</a:t>
            </a:r>
            <a:endParaRPr lang="ru-RU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800"/>
              </a:spcAft>
            </a:pPr>
            <a:r>
              <a:rPr lang="ru-RU" sz="1500" dirty="0">
                <a:effectLst/>
                <a:ea typeface="Calibri" panose="020F0502020204030204" pitchFamily="34" charset="0"/>
              </a:rPr>
              <a:t>Внутри здания на 1-м этаже образованы сравнительно большие помещения лавок, а на 2-м этаже – небольшие комнаты </a:t>
            </a:r>
            <a:br>
              <a:rPr lang="ru-RU" sz="1500" dirty="0">
                <a:effectLst/>
                <a:ea typeface="Calibri" panose="020F0502020204030204" pitchFamily="34" charset="0"/>
              </a:rPr>
            </a:br>
            <a:r>
              <a:rPr lang="ru-RU" sz="1500" dirty="0">
                <a:effectLst/>
                <a:ea typeface="Calibri" panose="020F0502020204030204" pitchFamily="34" charset="0"/>
              </a:rPr>
              <a:t>с окнами на площадь и улицу. В южном крыле здания расположена междуэтажная лестница. На обоих этажах сохранились печи.</a:t>
            </a:r>
            <a:endParaRPr lang="ru-RU" sz="15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CEE8D2-7741-1114-3B22-3FA948B2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81" y="1392435"/>
            <a:ext cx="3934324" cy="24793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F344A0-0905-5D17-293D-2C4141334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14" y="3940647"/>
            <a:ext cx="3958391" cy="24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4133F142-EBDE-B180-47D6-3721B662E4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6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850306F-897B-E09E-6F71-84CC4E798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ПЛАН УЧАСТКА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53934-D280-CEC4-1842-EF6DB3A9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E9548F-A9C8-924F-F298-FC16864B4B6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A14F7-804E-0F97-4707-63653C3EA951}"/>
              </a:ext>
            </a:extLst>
          </p:cNvPr>
          <p:cNvSpPr txBox="1"/>
          <p:nvPr/>
        </p:nvSpPr>
        <p:spPr>
          <a:xfrm>
            <a:off x="410785" y="1326717"/>
            <a:ext cx="6094602" cy="706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/>
              <a:t>Кадастровый номер участка:</a:t>
            </a:r>
            <a:r>
              <a:rPr lang="ru-RU" sz="1600" dirty="0"/>
              <a:t> 40:03:100155</a:t>
            </a:r>
            <a:r>
              <a:rPr lang="en-US" sz="1600" dirty="0"/>
              <a:t>:60</a:t>
            </a:r>
            <a:r>
              <a:rPr lang="ru-RU" sz="1600" dirty="0"/>
              <a:t>.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Общая площадь участка: </a:t>
            </a:r>
            <a:r>
              <a:rPr lang="ru-RU" sz="1600" dirty="0"/>
              <a:t>280 м2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448DBE-DEC3-AE43-90C7-055EA1C47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8"/>
          <a:stretch/>
        </p:blipFill>
        <p:spPr>
          <a:xfrm>
            <a:off x="479425" y="2063035"/>
            <a:ext cx="10126412" cy="41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9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ХАРАКТЕРИСТИКИ ОБЪЕКТА КУЛЬТУРНОГО НАСЛЕДИЯ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89BC41-82AC-1483-1613-28D0DCBA10A4}"/>
              </a:ext>
            </a:extLst>
          </p:cNvPr>
          <p:cNvSpPr txBox="1"/>
          <p:nvPr/>
        </p:nvSpPr>
        <p:spPr>
          <a:xfrm>
            <a:off x="421105" y="1509050"/>
            <a:ext cx="6166185" cy="4867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u="sng" dirty="0"/>
              <a:t>Дом с чайной Писарева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Кадастровый номер</a:t>
            </a:r>
            <a:r>
              <a:rPr lang="en-US" sz="1600" b="1" dirty="0"/>
              <a:t>: </a:t>
            </a:r>
            <a:r>
              <a:rPr lang="ru-RU" sz="1600" dirty="0"/>
              <a:t>40:03:100152:68.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Общая площадь здания: </a:t>
            </a:r>
            <a:r>
              <a:rPr lang="en-US" sz="1600" dirty="0"/>
              <a:t>228</a:t>
            </a:r>
            <a:r>
              <a:rPr lang="ru-RU" sz="1600" dirty="0"/>
              <a:t> м2</a:t>
            </a:r>
          </a:p>
          <a:p>
            <a:pPr algn="just">
              <a:lnSpc>
                <a:spcPct val="130000"/>
              </a:lnSpc>
            </a:pPr>
            <a:r>
              <a:rPr lang="ru-RU" sz="1600" b="1"/>
              <a:t>Статус здания: </a:t>
            </a:r>
            <a:r>
              <a:rPr lang="ru-RU" sz="1600" dirty="0"/>
              <a:t>нежилое. </a:t>
            </a:r>
          </a:p>
          <a:p>
            <a:pPr algn="just">
              <a:lnSpc>
                <a:spcPct val="130000"/>
              </a:lnSpc>
            </a:pPr>
            <a:r>
              <a:rPr lang="ru-RU" sz="1600" b="1" dirty="0"/>
              <a:t>Район: </a:t>
            </a:r>
            <a:r>
              <a:rPr lang="ru-RU" sz="1600" dirty="0"/>
              <a:t>исторический центр.</a:t>
            </a:r>
          </a:p>
          <a:p>
            <a:pPr algn="just">
              <a:lnSpc>
                <a:spcPct val="130000"/>
              </a:lnSpc>
            </a:pPr>
            <a:r>
              <a:rPr lang="ru-RU" sz="1600" b="1" dirty="0"/>
              <a:t>Год постройки: </a:t>
            </a:r>
            <a:r>
              <a:rPr lang="ru-RU" sz="1600" dirty="0"/>
              <a:t>1</a:t>
            </a:r>
            <a:r>
              <a:rPr lang="en-US" sz="1600" dirty="0"/>
              <a:t>916</a:t>
            </a:r>
            <a:r>
              <a:rPr lang="ru-RU" sz="1600" dirty="0"/>
              <a:t>.</a:t>
            </a:r>
          </a:p>
          <a:p>
            <a:pPr algn="just">
              <a:lnSpc>
                <a:spcPct val="130000"/>
              </a:lnSpc>
            </a:pPr>
            <a:r>
              <a:rPr lang="ru-RU" sz="1600" b="1" dirty="0"/>
              <a:t>Этажность:</a:t>
            </a:r>
            <a:r>
              <a:rPr lang="ru-RU" sz="1600" dirty="0"/>
              <a:t> 2 этажа.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Кадастровые номера помещений, </a:t>
            </a:r>
            <a:r>
              <a:rPr lang="ru-RU" sz="1600" b="1" dirty="0" err="1"/>
              <a:t>машино</a:t>
            </a:r>
            <a:r>
              <a:rPr lang="ru-RU" sz="1600" b="1" dirty="0"/>
              <a:t>-мест, расположенных </a:t>
            </a:r>
            <a:br>
              <a:rPr lang="ru-RU" sz="1600" b="1" dirty="0"/>
            </a:br>
            <a:r>
              <a:rPr lang="ru-RU" sz="1600" b="1" dirty="0"/>
              <a:t>в здании или сооружении: 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0 – этаж</a:t>
            </a:r>
            <a:r>
              <a:rPr lang="en-US" sz="1600" b="1" dirty="0"/>
              <a:t>: </a:t>
            </a:r>
            <a:r>
              <a:rPr lang="en-US" sz="1600" dirty="0"/>
              <a:t>40:03:100155:196</a:t>
            </a:r>
            <a:r>
              <a:rPr lang="ru-RU" sz="1600" dirty="0"/>
              <a:t>.</a:t>
            </a:r>
          </a:p>
          <a:p>
            <a:pPr>
              <a:lnSpc>
                <a:spcPct val="130000"/>
              </a:lnSpc>
            </a:pPr>
            <a:r>
              <a:rPr lang="ru-RU" sz="1600" b="1" dirty="0"/>
              <a:t>1 – этаж</a:t>
            </a:r>
            <a:r>
              <a:rPr lang="en-US" sz="1600" b="1" dirty="0"/>
              <a:t>: </a:t>
            </a:r>
            <a:r>
              <a:rPr lang="ru-RU" sz="1600" dirty="0"/>
              <a:t>40:03:100152:149; 40:03:100152:74; 40:03:100152:75; 40:03:100152:83; 40:03:100152:84; 40:03:100152:85; 40:03:100155:193</a:t>
            </a:r>
            <a:r>
              <a:rPr lang="en-US" sz="16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2 – </a:t>
            </a:r>
            <a:r>
              <a:rPr lang="ru-RU" sz="1600" b="1" dirty="0"/>
              <a:t>этаж</a:t>
            </a:r>
            <a:r>
              <a:rPr lang="en-US" sz="1600" b="1" dirty="0"/>
              <a:t>:</a:t>
            </a:r>
            <a:r>
              <a:rPr lang="ru-RU" sz="1600" b="1" dirty="0"/>
              <a:t> </a:t>
            </a:r>
            <a:r>
              <a:rPr lang="ru-RU" sz="1600" dirty="0"/>
              <a:t>40:03:100155:196. 40:03:100152:148; 40:03:100152:76; 40:03:100152:86; 40:03:100152:87; 40:03:100152:93; 40:03:100152:94.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D15474-FDDC-5B2A-36DC-08FCDEE7C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93" y="1662821"/>
            <a:ext cx="3425825" cy="22656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C22DC2-5725-7917-8D6B-E10B41916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2"/>
          <a:stretch/>
        </p:blipFill>
        <p:spPr>
          <a:xfrm>
            <a:off x="6867023" y="4113925"/>
            <a:ext cx="3425825" cy="21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ПЛАНИРОВКА ЗДАНИЯ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8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FE909-4F9D-FABA-7A25-F8BC41096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7" t="23948" r="35572" b="29824"/>
          <a:stretch/>
        </p:blipFill>
        <p:spPr>
          <a:xfrm>
            <a:off x="479425" y="1407694"/>
            <a:ext cx="5128712" cy="5109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3657C6-3E0F-39F6-8150-757C7EABB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2" t="26228" r="35887" b="29824"/>
          <a:stretch/>
        </p:blipFill>
        <p:spPr>
          <a:xfrm>
            <a:off x="6045868" y="1461436"/>
            <a:ext cx="3759868" cy="4837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02D2D-25ED-C4CC-BE8F-2468B15F6FF4}"/>
              </a:ext>
            </a:extLst>
          </p:cNvPr>
          <p:cNvSpPr txBox="1"/>
          <p:nvPr/>
        </p:nvSpPr>
        <p:spPr>
          <a:xfrm>
            <a:off x="2579269" y="1379440"/>
            <a:ext cx="1752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1 ЭТАЖ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2A1A3-5433-F7AF-1E3C-47F04EEA060C}"/>
              </a:ext>
            </a:extLst>
          </p:cNvPr>
          <p:cNvSpPr txBox="1"/>
          <p:nvPr/>
        </p:nvSpPr>
        <p:spPr>
          <a:xfrm>
            <a:off x="7472111" y="1375429"/>
            <a:ext cx="1752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2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66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41E97AF-8080-4BC7-F755-41B999498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386" y="276668"/>
            <a:ext cx="10515600" cy="74558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СОСТОЯНИЕ ОБЪЕКТА НА 2022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C241A-CCC1-5F15-565F-729B5339F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0" y="205613"/>
            <a:ext cx="679743" cy="7830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91BA6D6-6EA4-7284-E695-18911CE3867B}"/>
              </a:ext>
            </a:extLst>
          </p:cNvPr>
          <p:cNvSpPr/>
          <p:nvPr/>
        </p:nvSpPr>
        <p:spPr>
          <a:xfrm rot="5400000" flipH="1">
            <a:off x="5206807" y="-3965333"/>
            <a:ext cx="45719" cy="10459333"/>
          </a:xfrm>
          <a:prstGeom prst="rect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F9E871-DC57-AD4D-2E4E-8567B62F0C92}"/>
              </a:ext>
            </a:extLst>
          </p:cNvPr>
          <p:cNvSpPr/>
          <p:nvPr/>
        </p:nvSpPr>
        <p:spPr>
          <a:xfrm>
            <a:off x="11451102" y="6189785"/>
            <a:ext cx="478301" cy="478301"/>
          </a:xfrm>
          <a:prstGeom prst="ellipse">
            <a:avLst/>
          </a:prstGeom>
          <a:solidFill>
            <a:srgbClr val="79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Bahnschrift" panose="020B0502040204020203" pitchFamily="34" charset="0"/>
              </a:rPr>
              <a:t>9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518D6C-B7EF-EF83-2914-FA2BBF59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484313"/>
            <a:ext cx="3302199" cy="21838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0B2520-4A12-8041-4CE4-E9E626E85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" b="7531"/>
          <a:stretch/>
        </p:blipFill>
        <p:spPr>
          <a:xfrm>
            <a:off x="479425" y="3873291"/>
            <a:ext cx="3298491" cy="23639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430878-CE49-4CF5-4552-26E6D5A37D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3441" b="6198"/>
          <a:stretch/>
        </p:blipFill>
        <p:spPr>
          <a:xfrm>
            <a:off x="3892708" y="1484313"/>
            <a:ext cx="3350303" cy="21942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CDF5615-ED9C-F590-AB4F-D8A145137C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" b="6432"/>
          <a:stretch/>
        </p:blipFill>
        <p:spPr>
          <a:xfrm>
            <a:off x="3889208" y="3873293"/>
            <a:ext cx="3341771" cy="23639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CA3E23-0A7A-1C86-A350-D48D19656A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" b="6192"/>
          <a:stretch/>
        </p:blipFill>
        <p:spPr>
          <a:xfrm>
            <a:off x="7358483" y="1490329"/>
            <a:ext cx="3418296" cy="219108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38FAEE-20BC-F055-7AED-44E0777CD0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4"/>
          <a:stretch/>
        </p:blipFill>
        <p:spPr>
          <a:xfrm>
            <a:off x="7364497" y="3873293"/>
            <a:ext cx="3391735" cy="23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2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3101</TotalTime>
  <Words>1228</Words>
  <Application>Microsoft Office PowerPoint</Application>
  <PresentationFormat>Широкоэкранный</PresentationFormat>
  <Paragraphs>87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Bahnschrift</vt:lpstr>
      <vt:lpstr>Calibri</vt:lpstr>
      <vt:lpstr>Calibri Light</vt:lpstr>
      <vt:lpstr>Тема Office</vt:lpstr>
      <vt:lpstr>CorelDRAW</vt:lpstr>
      <vt:lpstr>ПРОЕКТ СОХРАНЕНИЯ ОБЪЕКТА КУЛЬТУРНОГО НАСЛЕДИЯ «ДОМ С ЧАЙНОЙ ПИСАРЕВА»,  КОН. 1850-Х – 1860-Х</vt:lpstr>
      <vt:lpstr>ПРЕДПОСЫЛКИ РЕАЛИЗАЦИИ ПРОЕКТА</vt:lpstr>
      <vt:lpstr>Презентация PowerPoint</vt:lpstr>
      <vt:lpstr>ИСТОРИЧЕСКАЯ СПРАВКА</vt:lpstr>
      <vt:lpstr>ИСТОРИЧЕСКАЯ СПРАВКА</vt:lpstr>
      <vt:lpstr>ПЛАН УЧАСТКА</vt:lpstr>
      <vt:lpstr>ХАРАКТЕРИСТИКИ ОБЪЕКТА КУЛЬТУРНОГО НАСЛЕДИЯ</vt:lpstr>
      <vt:lpstr>ПЛАНИРОВКА ЗДАНИЯ</vt:lpstr>
      <vt:lpstr>СОСТОЯНИЕ ОБЪЕКТА НА 2022 ГОД</vt:lpstr>
      <vt:lpstr>АРХИТЕКТУРНО-КОНСТРУКТИВНОЕ СОСТОЯНИЕ ОБЪЕКТА</vt:lpstr>
      <vt:lpstr>Презентация PowerPoint</vt:lpstr>
      <vt:lpstr>Презентация PowerPoint</vt:lpstr>
      <vt:lpstr>ТУРИСТИЧЕСКАЯ ПРИВЛЕКАТЕЛЬНОСТЬ</vt:lpstr>
      <vt:lpstr>КОНТАКТЫ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СОХРАНЕНИЯ ОБЪЕКТА КУЛЬТУРНОГО НАСЛЕДИЯ «ГОРОДСКАЯ УСАДЬБА ЦИПУЛИНА» КОН. XIX В., НАЧ. XX В.</dc:title>
  <dc:creator>Анна Зимонина</dc:creator>
  <cp:lastModifiedBy>Анна Зимонина</cp:lastModifiedBy>
  <cp:revision>21</cp:revision>
  <cp:lastPrinted>2022-08-02T07:51:36Z</cp:lastPrinted>
  <dcterms:created xsi:type="dcterms:W3CDTF">2022-07-19T14:24:08Z</dcterms:created>
  <dcterms:modified xsi:type="dcterms:W3CDTF">2023-01-30T06:49:26Z</dcterms:modified>
</cp:coreProperties>
</file>