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9" r:id="rId7"/>
    <p:sldId id="264" r:id="rId8"/>
    <p:sldId id="265" r:id="rId9"/>
    <p:sldId id="266" r:id="rId10"/>
    <p:sldId id="270" r:id="rId11"/>
    <p:sldId id="267" r:id="rId12"/>
    <p:sldId id="271" r:id="rId13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63F57EF-2EAB-494F-81E1-9071197297A9}">
          <p14:sldIdLst>
            <p14:sldId id="256"/>
            <p14:sldId id="257"/>
            <p14:sldId id="258"/>
            <p14:sldId id="259"/>
            <p14:sldId id="260"/>
            <p14:sldId id="269"/>
            <p14:sldId id="264"/>
            <p14:sldId id="265"/>
            <p14:sldId id="266"/>
            <p14:sldId id="270"/>
            <p14:sldId id="267"/>
            <p14:sldId id="27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838" userDrawn="1">
          <p15:clr>
            <a:srgbClr val="A4A3A4"/>
          </p15:clr>
        </p15:guide>
        <p15:guide id="2" pos="3454" userDrawn="1">
          <p15:clr>
            <a:srgbClr val="A4A3A4"/>
          </p15:clr>
        </p15:guide>
        <p15:guide id="3" pos="302" userDrawn="1">
          <p15:clr>
            <a:srgbClr val="A4A3A4"/>
          </p15:clr>
        </p15:guide>
        <p15:guide id="4" pos="6562" userDrawn="1">
          <p15:clr>
            <a:srgbClr val="A4A3A4"/>
          </p15:clr>
        </p15:guide>
        <p15:guide id="5" orient="horz" pos="981" userDrawn="1">
          <p15:clr>
            <a:srgbClr val="A4A3A4"/>
          </p15:clr>
        </p15:guide>
        <p15:guide id="6" pos="48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5845"/>
    <a:srgbClr val="F5C478"/>
    <a:srgbClr val="9F494B"/>
    <a:srgbClr val="ECB2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 showGuides="1">
      <p:cViewPr varScale="1">
        <p:scale>
          <a:sx n="159" d="100"/>
          <a:sy n="159" d="100"/>
        </p:scale>
        <p:origin x="150" y="144"/>
      </p:cViewPr>
      <p:guideLst>
        <p:guide orient="horz" pos="3838"/>
        <p:guide pos="3454"/>
        <p:guide pos="302"/>
        <p:guide pos="6562"/>
        <p:guide orient="horz" pos="981"/>
        <p:guide pos="48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C831EB-44DB-131E-6667-34D56A379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20BD19F-BF5A-CB59-8A06-C9C11291AC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ECB2A9-B90E-C6BD-7D4A-4E64881B9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5B304-C0C4-48C1-BC4B-2FF496DEDF78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963303-449A-2B9B-AF3D-C61A38946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2EB270-7057-5CA8-B26C-0D2AA2AC9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D4A54-7C16-4932-800F-A3165894FF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1745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18A25D-2CA7-A8C8-43CA-29E7155CB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0AE5A89-ADA8-59BE-F4DD-EB713B423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BC1C9C-E6E0-800D-7071-AD4DE9A66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5B304-C0C4-48C1-BC4B-2FF496DEDF78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DBBFA8-A440-9C96-3FCE-432827CA7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FDC416-8B9E-5F21-01CB-3C37B411D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D4A54-7C16-4932-800F-A3165894FF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040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4E836D0-91AB-606B-92AD-44D058D38C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EBE47E9-7EA0-562B-AD04-0491E00DF8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7D7EDA-9703-5111-CDF8-8EE9C834D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5B304-C0C4-48C1-BC4B-2FF496DEDF78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159EA9-63BF-35FA-5A40-31C65B10D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A8187B-F841-18BB-45FB-70E5538D7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D4A54-7C16-4932-800F-A3165894FF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940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35BEE3-C4EB-6FD9-C69F-00A93ED43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42E620-39B1-ACE5-A96C-2B1AB60B8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5B2EE4-84FA-EC71-78EA-74D519624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5B304-C0C4-48C1-BC4B-2FF496DEDF78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BBEDAC-92D9-A70B-B791-FBDF410DF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E7C35D-23FD-CF44-AC8C-0DA4B2772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D4A54-7C16-4932-800F-A3165894FF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832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1DFFB9-DFF1-1859-7D4A-0608C75C8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A9A567-4CE7-1A46-C055-14BE140294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DA6C43-C184-0D36-05B4-7ECDAA205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5B304-C0C4-48C1-BC4B-2FF496DEDF78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A9D00C-29F2-613C-3D87-013D08496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822E92-5002-DEAE-86A1-2FF7714C9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D4A54-7C16-4932-800F-A3165894FF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31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91BD94-CFAA-F99C-68CF-A5719180A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6A837F-B8B3-DC26-F91C-04B3B552CB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916C6B6-FEAC-6C14-3499-1BBEE36FA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E16FB60-B737-7EE0-2814-C9FEF0A24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5B304-C0C4-48C1-BC4B-2FF496DEDF78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1708A0A-9114-EF19-8068-088B91B62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7572791-AD7C-F12A-108B-6B1230217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D4A54-7C16-4932-800F-A3165894FF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6932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3D7116-A855-827B-ED06-2E4EA0DB7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9B4112A-8B09-596E-0DE9-2BF8B4A5D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6B90D46-7324-D776-01AF-9E03B45604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2D13423-4789-A7EC-DD5E-DA4B8310F5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552DE11-1CF4-FA4E-3F43-9C2DD511C2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16BFF41-97DD-1AFD-25DA-A2444F6FE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5B304-C0C4-48C1-BC4B-2FF496DEDF78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C9D4B02-AED5-BE2F-AF96-06AA06D68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10DB7F3-4FEA-DB68-6DA8-3C28AE24B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D4A54-7C16-4932-800F-A3165894FF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2084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A33C2D-3850-59EC-03A5-BCBF48C38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17A0FB0-1CD2-64EC-70BA-A4C23CB03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5B304-C0C4-48C1-BC4B-2FF496DEDF78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B158C44-6466-4AF7-A6C3-C4806F5C4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69304C4-A323-A20C-922E-44840FC90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D4A54-7C16-4932-800F-A3165894FF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292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D9F7041-34EC-4447-258F-1898420E9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5B304-C0C4-48C1-BC4B-2FF496DEDF78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E520275-9392-2230-060C-5A83088F8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B9935EF-F855-56F3-6BC3-1165D9A8A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D4A54-7C16-4932-800F-A3165894FF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5014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693A0B-2061-CA32-E16F-CE2A8859E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C0C4D7-7226-4670-198B-5A501EB51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5EDC6A0-7A07-FBB0-542C-E81BFC853E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DC149B5-BB37-4376-1A86-E85D5D13D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5B304-C0C4-48C1-BC4B-2FF496DEDF78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85BC6D0-4AEA-F5F4-E0D7-9A85DC14C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B865C35-9526-A8F1-5AB2-203CC340F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D4A54-7C16-4932-800F-A3165894FF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778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779924-A694-5372-3141-D13367B1C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B3FA15D-D729-FDFE-9784-BC19A70E4E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648370E-0D34-57C9-5B80-7D5F0D6080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A892D72-22DD-D210-E5D4-AEA26B701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5B304-C0C4-48C1-BC4B-2FF496DEDF78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9FD6902-2EC5-5F0E-4237-5CB9BC94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15BE6FE-8D1D-1431-2BA7-640D2272F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D4A54-7C16-4932-800F-A3165894FF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015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4DAC4F-4BD5-8891-845F-7A759787E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CA1FAF4-90C4-95C8-B8A4-8BF7D6C67B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1DCF6A-C9BC-607B-420F-B348BE410B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5B304-C0C4-48C1-BC4B-2FF496DEDF78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4FAC30-8D9F-08A8-6BAC-EB55AFE260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1CACD8-E34E-AD57-C5D6-61F061D2D5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BD4A54-7C16-4932-800F-A3165894FF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2607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hyperlink" Target="mailto:ppp-info@adm.kaluga.ru" TargetMode="External"/><Relationship Id="rId7" Type="http://schemas.openxmlformats.org/officeDocument/2006/relationships/image" Target="../media/image28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7.jpeg"/><Relationship Id="rId9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8.jpg"/><Relationship Id="rId7" Type="http://schemas.openxmlformats.org/officeDocument/2006/relationships/image" Target="../media/image2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EB254E-C3BC-7CBC-C4B4-7CEE8A066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2773" y="455673"/>
            <a:ext cx="8896403" cy="973124"/>
          </a:xfrm>
        </p:spPr>
        <p:txBody>
          <a:bodyPr>
            <a:noAutofit/>
          </a:bodyPr>
          <a:lstStyle/>
          <a:p>
            <a:pPr algn="l"/>
            <a:r>
              <a:rPr lang="ru-RU" sz="2500" b="1" dirty="0">
                <a:latin typeface="Bahnschrift" panose="020B0502040204020203" pitchFamily="34" charset="0"/>
              </a:rPr>
              <a:t>ПРОЕКТ СОХРАНЕНИЯ ОБЪЕКТА </a:t>
            </a:r>
            <a:br>
              <a:rPr lang="ru-RU" sz="2500" b="1" dirty="0">
                <a:latin typeface="Bahnschrift" panose="020B0502040204020203" pitchFamily="34" charset="0"/>
              </a:rPr>
            </a:br>
            <a:r>
              <a:rPr lang="ru-RU" sz="2500" b="1" dirty="0">
                <a:latin typeface="Bahnschrift" panose="020B0502040204020203" pitchFamily="34" charset="0"/>
              </a:rPr>
              <a:t>КУЛЬТУРНОГО НАСЛЕДИЯ </a:t>
            </a:r>
            <a:br>
              <a:rPr lang="ru-RU" sz="2500" b="1" dirty="0">
                <a:latin typeface="Bahnschrift" panose="020B0502040204020203" pitchFamily="34" charset="0"/>
              </a:rPr>
            </a:br>
            <a:r>
              <a:rPr lang="ru-RU" sz="2500" b="1" dirty="0">
                <a:latin typeface="Bahnschrift" panose="020B0502040204020203" pitchFamily="34" charset="0"/>
              </a:rPr>
              <a:t>«СЕЛЬСКАЯ УСАДЬБА БАРЫКОВЫХ - ЕРОПКИНЫХ»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44AA5CC-2F33-9A1C-0B66-CC0A064101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67859" y="6267867"/>
            <a:ext cx="1519989" cy="458620"/>
          </a:xfrm>
        </p:spPr>
        <p:txBody>
          <a:bodyPr>
            <a:normAutofit fontScale="70000" lnSpcReduction="20000"/>
          </a:bodyPr>
          <a:lstStyle/>
          <a:p>
            <a:r>
              <a:rPr lang="ru-RU" b="1">
                <a:latin typeface="Bahnschrift" panose="020B0502040204020203" pitchFamily="34" charset="0"/>
              </a:rPr>
              <a:t>КАЛУГА 2023</a:t>
            </a:r>
            <a:endParaRPr lang="ru-RU" b="1" dirty="0">
              <a:latin typeface="Bahnschrift" panose="020B0502040204020203" pitchFamily="34" charset="0"/>
            </a:endParaRP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7CCA8FF3-0D6B-A255-D2B8-56AEC06360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7727610"/>
              </p:ext>
            </p:extLst>
          </p:nvPr>
        </p:nvGraphicFramePr>
        <p:xfrm>
          <a:off x="4231267" y="5745870"/>
          <a:ext cx="2608686" cy="6939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10938899" imgH="2910160" progId="CorelDraw.Graphic.22">
                  <p:embed/>
                </p:oleObj>
              </mc:Choice>
              <mc:Fallback>
                <p:oleObj name="CorelDRAW" r:id="rId3" imgW="10938899" imgH="2910160" progId="CorelDraw.Graphic.22">
                  <p:embed/>
                  <p:pic>
                    <p:nvPicPr>
                      <p:cNvPr id="8" name="Объект 7">
                        <a:extLst>
                          <a:ext uri="{FF2B5EF4-FFF2-40B4-BE49-F238E27FC236}">
                            <a16:creationId xmlns:a16="http://schemas.microsoft.com/office/drawing/2014/main" id="{74A9A719-063E-7425-75CE-D4CD1AB705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31267" y="5745870"/>
                        <a:ext cx="2608686" cy="6939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074722-A95C-BBA5-0D5B-8416100298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787" y="328399"/>
            <a:ext cx="968131" cy="1115288"/>
          </a:xfrm>
          <a:prstGeom prst="rect">
            <a:avLst/>
          </a:prstGeom>
          <a:effectLst>
            <a:outerShdw blurRad="241300" dist="50800" dir="5400000" sx="129000" sy="129000" algn="ctr" rotWithShape="0">
              <a:schemeClr val="tx1">
                <a:alpha val="43000"/>
              </a:scheme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AB6E711-CF88-DCA2-B440-5336294B160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6" b="5671"/>
          <a:stretch/>
        </p:blipFill>
        <p:spPr>
          <a:xfrm>
            <a:off x="2033337" y="5689767"/>
            <a:ext cx="1892968" cy="80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847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6C241A-CCC1-5F15-565F-729B5339F5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10" y="205613"/>
            <a:ext cx="679743" cy="78306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91BA6D6-6EA4-7284-E695-18911CE3867B}"/>
              </a:ext>
            </a:extLst>
          </p:cNvPr>
          <p:cNvSpPr/>
          <p:nvPr/>
        </p:nvSpPr>
        <p:spPr>
          <a:xfrm rot="5400000" flipH="1">
            <a:off x="5206807" y="-3965333"/>
            <a:ext cx="45719" cy="10459333"/>
          </a:xfrm>
          <a:prstGeom prst="rect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22F9E871-DC57-AD4D-2E4E-8567B62F0C92}"/>
              </a:ext>
            </a:extLst>
          </p:cNvPr>
          <p:cNvSpPr/>
          <p:nvPr/>
        </p:nvSpPr>
        <p:spPr>
          <a:xfrm>
            <a:off x="11451102" y="6189785"/>
            <a:ext cx="478301" cy="478301"/>
          </a:xfrm>
          <a:prstGeom prst="ellipse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20C871-86E8-ED44-0FD1-71EB7301391D}"/>
              </a:ext>
            </a:extLst>
          </p:cNvPr>
          <p:cNvSpPr txBox="1"/>
          <p:nvPr/>
        </p:nvSpPr>
        <p:spPr>
          <a:xfrm>
            <a:off x="11494669" y="6246212"/>
            <a:ext cx="3925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Bahnschrift" panose="020B0502040204020203" pitchFamily="34" charset="0"/>
              </a:rPr>
              <a:t>10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60D37D-B594-9CD0-F855-006440429FD3}"/>
              </a:ext>
            </a:extLst>
          </p:cNvPr>
          <p:cNvSpPr txBox="1"/>
          <p:nvPr/>
        </p:nvSpPr>
        <p:spPr>
          <a:xfrm>
            <a:off x="234634" y="1485220"/>
            <a:ext cx="6322577" cy="4939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ru-RU" sz="1700" b="1" dirty="0"/>
              <a:t>Перекрытия</a:t>
            </a:r>
            <a:r>
              <a:rPr lang="en-US" sz="1700" b="1" dirty="0"/>
              <a:t> </a:t>
            </a:r>
            <a:r>
              <a:rPr lang="ru-RU" sz="1700" b="1" dirty="0"/>
              <a:t>и стены </a:t>
            </a:r>
            <a:r>
              <a:rPr lang="ru-RU" sz="1700" dirty="0"/>
              <a:t>– кирпичные  с  деревянным  утеплением,  наблюдается   частичные  утраты  штукатурного </a:t>
            </a:r>
            <a:br>
              <a:rPr lang="ru-RU" sz="1700" dirty="0"/>
            </a:br>
            <a:r>
              <a:rPr lang="ru-RU" sz="1700" dirty="0"/>
              <a:t>и окрасочного слоев, требуется проведение ремонтно-реставрационных работ;</a:t>
            </a:r>
          </a:p>
          <a:p>
            <a:pPr marL="285750" indent="-285750" algn="just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ru-RU" sz="1700" b="1" dirty="0"/>
              <a:t>Полы</a:t>
            </a:r>
            <a:r>
              <a:rPr lang="ru-RU" sz="1700" dirty="0"/>
              <a:t> – дощатые  (окрашенные),  в  отдельных  помещениях  наблюдаются  утраты досок, требуется проведение ремонтно-реставрационных работ;</a:t>
            </a:r>
          </a:p>
          <a:p>
            <a:pPr marL="285750" indent="-285750" algn="just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ru-RU" sz="1700" b="1" dirty="0"/>
              <a:t>Крыша – </a:t>
            </a:r>
            <a:r>
              <a:rPr lang="ru-RU" sz="1700" dirty="0"/>
              <a:t>шиферная, в отдельных местах требующая ремонта</a:t>
            </a:r>
            <a:r>
              <a:rPr lang="en-US" sz="1700" dirty="0"/>
              <a:t>;</a:t>
            </a:r>
            <a:endParaRPr lang="ru-RU" sz="1700" dirty="0"/>
          </a:p>
          <a:p>
            <a:pPr marL="285750" indent="-285750" algn="just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ru-RU" sz="1700" b="1" dirty="0"/>
              <a:t>Двери  и  окна  </a:t>
            </a:r>
            <a:r>
              <a:rPr lang="ru-RU" sz="1700" dirty="0"/>
              <a:t>–  двери   деревянные,   наблюдаются   деформации   дверных   полотен,  требуется</a:t>
            </a:r>
            <a:r>
              <a:rPr lang="en-US" sz="1700" dirty="0"/>
              <a:t> </a:t>
            </a:r>
            <a:r>
              <a:rPr lang="ru-RU" sz="1700" dirty="0"/>
              <a:t> проведение ремонтно-реставрационных работ, частично утрачены, требуется установка  дверей, окна  деревянные.</a:t>
            </a:r>
          </a:p>
          <a:p>
            <a:pPr marL="285750" indent="-285750" algn="just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ru-RU" sz="1700" b="1" dirty="0"/>
              <a:t>Лестница</a:t>
            </a:r>
            <a:r>
              <a:rPr lang="ru-RU" sz="1700" dirty="0"/>
              <a:t> – деревянная, наблюдается истирание </a:t>
            </a:r>
            <a:r>
              <a:rPr lang="ru-RU" sz="1700" dirty="0" err="1"/>
              <a:t>проступей</a:t>
            </a:r>
            <a:r>
              <a:rPr lang="ru-RU" sz="1700" dirty="0"/>
              <a:t>, требуется ремонт;</a:t>
            </a:r>
          </a:p>
          <a:p>
            <a:pPr marL="285750" indent="-285750" algn="just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ru-RU" sz="1700" b="1" dirty="0"/>
              <a:t>Проемы  (окна,  двери)  –  </a:t>
            </a:r>
            <a:r>
              <a:rPr lang="ru-RU" sz="1700" dirty="0"/>
              <a:t>окна  с  деревянными  рамами,  двойные  –  глухие,  двери  филенчатые деревянные.</a:t>
            </a:r>
          </a:p>
          <a:p>
            <a:pPr marL="285750" indent="-285750" algn="just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ru-RU" sz="1700" b="1" dirty="0"/>
              <a:t>Внутренняя отделка </a:t>
            </a:r>
            <a:r>
              <a:rPr lang="ru-RU" sz="1700" dirty="0"/>
              <a:t>– стены оштукатурены и окрашены, </a:t>
            </a:r>
            <a:br>
              <a:rPr lang="ru-RU" sz="1700" dirty="0"/>
            </a:br>
            <a:r>
              <a:rPr lang="ru-RU" sz="1700" dirty="0"/>
              <a:t>в отдельных случаях требующая реставрации;</a:t>
            </a:r>
          </a:p>
          <a:p>
            <a:pPr marL="285750" indent="-285750" algn="just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ru-RU" sz="1700" b="1" dirty="0"/>
              <a:t>Отопление</a:t>
            </a:r>
            <a:r>
              <a:rPr lang="ru-RU" sz="1700" dirty="0"/>
              <a:t> – паровое от собственной котельной на угле;</a:t>
            </a:r>
          </a:p>
          <a:p>
            <a:pPr marL="285750" indent="-285750" algn="just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ru-RU" sz="1700" b="1" dirty="0"/>
              <a:t>Электроосвещение</a:t>
            </a:r>
            <a:r>
              <a:rPr lang="ru-RU" sz="1700" dirty="0"/>
              <a:t> – скрытая проводка;</a:t>
            </a:r>
          </a:p>
          <a:p>
            <a:pPr marL="285750" indent="-285750" algn="just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ru-RU" sz="1700" b="1" dirty="0"/>
              <a:t>Вентиляция</a:t>
            </a:r>
            <a:r>
              <a:rPr lang="ru-RU" sz="1700" dirty="0"/>
              <a:t> – естественная.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317BC76-7A9F-D0B5-97D2-D5346AD8BE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23"/>
          <a:stretch/>
        </p:blipFill>
        <p:spPr>
          <a:xfrm>
            <a:off x="6701589" y="1557338"/>
            <a:ext cx="3715586" cy="202807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EC8D1C2-45E6-0651-12EE-85FFAC5806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45"/>
          <a:stretch/>
        </p:blipFill>
        <p:spPr>
          <a:xfrm>
            <a:off x="6707606" y="3829384"/>
            <a:ext cx="3709570" cy="2263441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1255CC7-D4C2-924A-03C2-22E04629EAE0}"/>
              </a:ext>
            </a:extLst>
          </p:cNvPr>
          <p:cNvSpPr txBox="1">
            <a:spLocks/>
          </p:cNvSpPr>
          <p:nvPr/>
        </p:nvSpPr>
        <p:spPr>
          <a:xfrm>
            <a:off x="1452401" y="288700"/>
            <a:ext cx="9267735" cy="745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latin typeface="Bahnschrift" panose="020B0502040204020203" pitchFamily="34" charset="0"/>
              </a:rPr>
              <a:t>АРХИТЕКТУРНО-КОНСТРУКТИВНОЕ СОСТОЯНИЕ ОБЪЕКТА</a:t>
            </a:r>
          </a:p>
        </p:txBody>
      </p:sp>
    </p:spTree>
    <p:extLst>
      <p:ext uri="{BB962C8B-B14F-4D97-AF65-F5344CB8AC3E}">
        <p14:creationId xmlns:p14="http://schemas.microsoft.com/office/powerpoint/2010/main" val="24053765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41E97AF-8080-4BC7-F755-41B999498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803" y="103323"/>
            <a:ext cx="10515600" cy="745589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Bahnschrift" panose="020B0502040204020203" pitchFamily="34" charset="0"/>
              </a:rPr>
              <a:t>ТУРИСТИЧЕСКАЯ ПРИВЛЕКАТЕЛЬНОСТЬ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6C241A-CCC1-5F15-565F-729B5339F5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5" y="82317"/>
            <a:ext cx="679743" cy="78306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91BA6D6-6EA4-7284-E695-18911CE3867B}"/>
              </a:ext>
            </a:extLst>
          </p:cNvPr>
          <p:cNvSpPr/>
          <p:nvPr/>
        </p:nvSpPr>
        <p:spPr>
          <a:xfrm rot="5400000" flipH="1">
            <a:off x="5268418" y="-4204155"/>
            <a:ext cx="45719" cy="10459333"/>
          </a:xfrm>
          <a:prstGeom prst="rect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22F9E871-DC57-AD4D-2E4E-8567B62F0C92}"/>
              </a:ext>
            </a:extLst>
          </p:cNvPr>
          <p:cNvSpPr/>
          <p:nvPr/>
        </p:nvSpPr>
        <p:spPr>
          <a:xfrm>
            <a:off x="11451102" y="6189785"/>
            <a:ext cx="478301" cy="478301"/>
          </a:xfrm>
          <a:prstGeom prst="ellipse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542C2B-49BB-D526-62E0-85C73EA239DD}"/>
              </a:ext>
            </a:extLst>
          </p:cNvPr>
          <p:cNvSpPr txBox="1"/>
          <p:nvPr/>
        </p:nvSpPr>
        <p:spPr>
          <a:xfrm>
            <a:off x="11518733" y="6246212"/>
            <a:ext cx="3925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Bahnschrift" panose="020B0502040204020203" pitchFamily="34" charset="0"/>
              </a:rPr>
              <a:t>11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3D8A67-DD22-67C0-45EB-566D00A8E0D2}"/>
              </a:ext>
            </a:extLst>
          </p:cNvPr>
          <p:cNvSpPr txBox="1"/>
          <p:nvPr/>
        </p:nvSpPr>
        <p:spPr>
          <a:xfrm>
            <a:off x="366366" y="1072524"/>
            <a:ext cx="1015457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500" b="1" dirty="0"/>
              <a:t>Расстояние от Калуги  </a:t>
            </a:r>
            <a:r>
              <a:rPr lang="ru-RU" sz="2500" dirty="0"/>
              <a:t>–  </a:t>
            </a:r>
            <a:r>
              <a:rPr lang="ru-RU" sz="2500" b="1" dirty="0">
                <a:solidFill>
                  <a:srgbClr val="FF0000"/>
                </a:solidFill>
              </a:rPr>
              <a:t>30 км</a:t>
            </a:r>
            <a:r>
              <a:rPr lang="ru-RU" sz="2500" dirty="0"/>
              <a:t> по автомобильной дороге.</a:t>
            </a:r>
          </a:p>
          <a:p>
            <a:pPr algn="just"/>
            <a:r>
              <a:rPr lang="ru-RU" sz="2500" dirty="0"/>
              <a:t>Город Калуга принимает </a:t>
            </a:r>
            <a:r>
              <a:rPr lang="ru-RU" sz="2500" b="1" dirty="0">
                <a:solidFill>
                  <a:srgbClr val="FF0000"/>
                </a:solidFill>
              </a:rPr>
              <a:t>более 700 тыс. туристов</a:t>
            </a:r>
            <a:r>
              <a:rPr lang="ru-RU" sz="2500" dirty="0">
                <a:solidFill>
                  <a:srgbClr val="FF0000"/>
                </a:solidFill>
              </a:rPr>
              <a:t> </a:t>
            </a:r>
            <a:r>
              <a:rPr lang="ru-RU" sz="2500" b="1" u="sng" dirty="0">
                <a:solidFill>
                  <a:srgbClr val="FF0000"/>
                </a:solidFill>
              </a:rPr>
              <a:t>ежегодно.</a:t>
            </a:r>
          </a:p>
          <a:p>
            <a:pPr algn="just"/>
            <a:r>
              <a:rPr lang="ru-RU" sz="2500" dirty="0"/>
              <a:t>                                       </a:t>
            </a:r>
            <a:r>
              <a:rPr lang="ru-RU" sz="2500" b="1" dirty="0"/>
              <a:t>Ближайшие туристические объекты</a:t>
            </a:r>
          </a:p>
          <a:p>
            <a:pPr algn="just"/>
            <a:endParaRPr lang="ru-RU" sz="25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B29098-F0D7-0180-BAB2-4B301652058A}"/>
              </a:ext>
            </a:extLst>
          </p:cNvPr>
          <p:cNvSpPr txBox="1"/>
          <p:nvPr/>
        </p:nvSpPr>
        <p:spPr>
          <a:xfrm>
            <a:off x="471374" y="2370279"/>
            <a:ext cx="500308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Авиапарк - музей «</a:t>
            </a:r>
            <a:r>
              <a:rPr lang="ru-RU" b="1" dirty="0" err="1"/>
              <a:t>Орешково</a:t>
            </a:r>
            <a:r>
              <a:rPr lang="ru-RU" b="1" dirty="0"/>
              <a:t>»</a:t>
            </a:r>
          </a:p>
          <a:p>
            <a:pPr algn="just"/>
            <a:r>
              <a:rPr lang="ru-RU" dirty="0"/>
              <a:t>На территории бывшего военного аэродрома </a:t>
            </a:r>
            <a:r>
              <a:rPr lang="ru-RU" dirty="0" err="1"/>
              <a:t>Орешково</a:t>
            </a:r>
            <a:r>
              <a:rPr lang="ru-RU" dirty="0"/>
              <a:t> развивается авиапарк, который знакомит туристов с историей российской </a:t>
            </a:r>
            <a:br>
              <a:rPr lang="ru-RU" dirty="0"/>
            </a:br>
            <a:r>
              <a:rPr lang="ru-RU" dirty="0"/>
              <a:t>малой авиации и позволяет в буквальном </a:t>
            </a:r>
            <a:br>
              <a:rPr lang="ru-RU" dirty="0"/>
            </a:br>
            <a:r>
              <a:rPr lang="ru-RU" dirty="0"/>
              <a:t>смысле прикоснуться к легендам отечественного </a:t>
            </a:r>
            <a:br>
              <a:rPr lang="ru-RU" dirty="0"/>
            </a:br>
            <a:r>
              <a:rPr lang="ru-RU" dirty="0"/>
              <a:t>и зарубежного авиастроения.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981B6C-575C-0884-DEEC-087B571A0720}"/>
              </a:ext>
            </a:extLst>
          </p:cNvPr>
          <p:cNvSpPr txBox="1"/>
          <p:nvPr/>
        </p:nvSpPr>
        <p:spPr>
          <a:xfrm>
            <a:off x="5579468" y="2370278"/>
            <a:ext cx="483770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 err="1"/>
              <a:t>Спасо</a:t>
            </a:r>
            <a:r>
              <a:rPr lang="ru-RU" b="1" dirty="0"/>
              <a:t>-Преображенский </a:t>
            </a:r>
            <a:br>
              <a:rPr lang="ru-RU" b="1" dirty="0"/>
            </a:br>
            <a:r>
              <a:rPr lang="ru-RU" b="1" dirty="0"/>
              <a:t>Воротынский женский монастырь</a:t>
            </a:r>
          </a:p>
          <a:p>
            <a:pPr algn="just"/>
            <a:r>
              <a:rPr lang="ru-RU" dirty="0"/>
              <a:t>Основан в XVI веке. Сегодня его постройки — самые древние из всех архитектурных сооружений калужской епархии. Восстанавливается с 2000 года. В 2022 году получил статус монастыря.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F46D95D-DAEC-BF60-53C0-B0EA1C78BE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502" y="4401602"/>
            <a:ext cx="3643937" cy="226648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F6100B6-FB9D-3F79-7DB1-69C1E845B7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168" y="4401601"/>
            <a:ext cx="3643937" cy="226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5100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41E97AF-8080-4BC7-F755-41B999498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386" y="276668"/>
            <a:ext cx="10515600" cy="745589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Bahnschrift" panose="020B0502040204020203" pitchFamily="34" charset="0"/>
              </a:rPr>
              <a:t>КОНТАКТЫ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6C241A-CCC1-5F15-565F-729B5339F5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10" y="205613"/>
            <a:ext cx="679743" cy="78306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91BA6D6-6EA4-7284-E695-18911CE3867B}"/>
              </a:ext>
            </a:extLst>
          </p:cNvPr>
          <p:cNvSpPr/>
          <p:nvPr/>
        </p:nvSpPr>
        <p:spPr>
          <a:xfrm rot="5400000" flipH="1">
            <a:off x="5206807" y="-3965333"/>
            <a:ext cx="45719" cy="10459333"/>
          </a:xfrm>
          <a:prstGeom prst="rect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2A794AD3-B48D-C155-163B-A3EC21F92E78}"/>
              </a:ext>
            </a:extLst>
          </p:cNvPr>
          <p:cNvGraphicFramePr>
            <a:graphicFrameLocks noGrp="1"/>
          </p:cNvGraphicFramePr>
          <p:nvPr/>
        </p:nvGraphicFramePr>
        <p:xfrm>
          <a:off x="1469723" y="2306923"/>
          <a:ext cx="4730750" cy="1584960"/>
        </p:xfrm>
        <a:graphic>
          <a:graphicData uri="http://schemas.openxmlformats.org/drawingml/2006/table">
            <a:tbl>
              <a:tblPr/>
              <a:tblGrid>
                <a:gridCol w="4730750">
                  <a:extLst>
                    <a:ext uri="{9D8B030D-6E8A-4147-A177-3AD203B41FA5}">
                      <a16:colId xmlns:a16="http://schemas.microsoft.com/office/drawing/2014/main" val="1629553037"/>
                    </a:ext>
                  </a:extLst>
                </a:gridCol>
              </a:tblGrid>
              <a:tr h="908050">
                <a:tc>
                  <a:txBody>
                    <a:bodyPr/>
                    <a:lstStyle/>
                    <a:p>
                      <a:r>
                        <a:rPr lang="ru-RU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Адрес</a:t>
                      </a:r>
                      <a:r>
                        <a:rPr lang="en-US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: </a:t>
                      </a:r>
                      <a:r>
                        <a:rPr lang="ru-RU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Калуга</a:t>
                      </a:r>
                      <a:r>
                        <a:rPr lang="en-US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, </a:t>
                      </a:r>
                      <a:r>
                        <a:rPr lang="ru-RU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пер</a:t>
                      </a:r>
                      <a:r>
                        <a:rPr lang="en-US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. </a:t>
                      </a:r>
                      <a:r>
                        <a:rPr lang="ru-RU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Старичков</a:t>
                      </a:r>
                      <a:r>
                        <a:rPr lang="en-US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, 12, </a:t>
                      </a:r>
                      <a:r>
                        <a:rPr lang="ru-RU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3 этаж</a:t>
                      </a:r>
                      <a:endParaRPr lang="en-US" sz="1400" b="1" u="none" dirty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  <a:p>
                      <a:r>
                        <a:rPr lang="ru-RU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Телефон</a:t>
                      </a:r>
                      <a:r>
                        <a:rPr lang="en-US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: </a:t>
                      </a:r>
                      <a:r>
                        <a:rPr lang="en-US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+7 (4842) -28-12-01</a:t>
                      </a:r>
                    </a:p>
                    <a:p>
                      <a:r>
                        <a:rPr lang="en-US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E-mail: </a:t>
                      </a:r>
                      <a:r>
                        <a:rPr lang="en-US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ppp-info@adm.kaluga.ru</a:t>
                      </a:r>
                      <a:endParaRPr lang="en-US" sz="1400" b="1" u="none" dirty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  <a:p>
                      <a:r>
                        <a:rPr lang="ru-RU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Официальный сайт</a:t>
                      </a:r>
                      <a:r>
                        <a:rPr lang="en-US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:</a:t>
                      </a:r>
                    </a:p>
                    <a:p>
                      <a:r>
                        <a:rPr lang="en-US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https://gchp40.ru/</a:t>
                      </a:r>
                      <a:endParaRPr lang="ru-RU" sz="1400" b="1" u="none" dirty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  <a:p>
                      <a:endParaRPr lang="en-US" sz="1400" b="1" u="none" dirty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  <a:p>
                      <a:endParaRPr lang="en-US" sz="1400" b="1" u="none" dirty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008257"/>
                  </a:ext>
                </a:extLst>
              </a:tr>
            </a:tbl>
          </a:graphicData>
        </a:graphic>
      </p:graphicFrame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B676583E-7089-2EC9-1E17-2A5CA369AE13}"/>
              </a:ext>
            </a:extLst>
          </p:cNvPr>
          <p:cNvGraphicFramePr>
            <a:graphicFrameLocks noGrp="1"/>
          </p:cNvGraphicFramePr>
          <p:nvPr/>
        </p:nvGraphicFramePr>
        <p:xfrm>
          <a:off x="7189088" y="1673392"/>
          <a:ext cx="3951149" cy="1905000"/>
        </p:xfrm>
        <a:graphic>
          <a:graphicData uri="http://schemas.openxmlformats.org/drawingml/2006/table">
            <a:tbl>
              <a:tblPr/>
              <a:tblGrid>
                <a:gridCol w="3951149">
                  <a:extLst>
                    <a:ext uri="{9D8B030D-6E8A-4147-A177-3AD203B41FA5}">
                      <a16:colId xmlns:a16="http://schemas.microsoft.com/office/drawing/2014/main" val="1629553037"/>
                    </a:ext>
                  </a:extLst>
                </a:gridCol>
              </a:tblGrid>
              <a:tr h="908050">
                <a:tc>
                  <a:txBody>
                    <a:bodyPr/>
                    <a:lstStyle/>
                    <a:p>
                      <a:r>
                        <a:rPr lang="ru-RU" sz="1400" b="1" i="0" kern="1200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Генеральный директор</a:t>
                      </a:r>
                    </a:p>
                    <a:p>
                      <a:r>
                        <a:rPr lang="ru-RU" sz="1400" b="1" i="0" kern="1200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Центра ГЧП Калужской области: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Лукина Анна Николаевна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Телефон</a:t>
                      </a:r>
                      <a:r>
                        <a:rPr lang="fi-FI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: </a:t>
                      </a:r>
                      <a:r>
                        <a:rPr lang="fi-FI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+7 (4842) -28-12-01</a:t>
                      </a:r>
                      <a:endParaRPr lang="ru-RU" sz="1400" b="1" u="none" dirty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fi-FI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E-mail: </a:t>
                      </a:r>
                      <a:r>
                        <a:rPr lang="fi-FI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lukina@adm.kaluga.ru</a:t>
                      </a:r>
                      <a:endParaRPr lang="ru-RU" sz="1400" b="1" u="none" dirty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  <a:p>
                      <a:endParaRPr lang="en-US" sz="1400" b="1" u="sng" dirty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  <a:p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008257"/>
                  </a:ext>
                </a:extLst>
              </a:tr>
            </a:tbl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7C28A6A-A260-178E-34B7-B88EA5BD06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3"/>
          <a:stretch/>
        </p:blipFill>
        <p:spPr>
          <a:xfrm>
            <a:off x="5556250" y="1592263"/>
            <a:ext cx="1253776" cy="1750253"/>
          </a:xfrm>
          <a:prstGeom prst="rect">
            <a:avLst/>
          </a:prstGeom>
        </p:spPr>
      </p:pic>
      <p:graphicFrame>
        <p:nvGraphicFramePr>
          <p:cNvPr id="13" name="Объект 12">
            <a:extLst>
              <a:ext uri="{FF2B5EF4-FFF2-40B4-BE49-F238E27FC236}">
                <a16:creationId xmlns:a16="http://schemas.microsoft.com/office/drawing/2014/main" id="{20C063E7-F204-9AC9-B222-D7AF6632297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55305" y="1592263"/>
          <a:ext cx="2373695" cy="6314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5" imgW="10938899" imgH="2910160" progId="CorelDraw.Graphic.22">
                  <p:embed/>
                </p:oleObj>
              </mc:Choice>
              <mc:Fallback>
                <p:oleObj name="CorelDRAW" r:id="rId5" imgW="10938899" imgH="2910160" progId="CorelDraw.Graphic.22">
                  <p:embed/>
                  <p:pic>
                    <p:nvPicPr>
                      <p:cNvPr id="13" name="Объект 12">
                        <a:extLst>
                          <a:ext uri="{FF2B5EF4-FFF2-40B4-BE49-F238E27FC236}">
                            <a16:creationId xmlns:a16="http://schemas.microsoft.com/office/drawing/2014/main" id="{20C063E7-F204-9AC9-B222-D7AF663229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55305" y="1592263"/>
                        <a:ext cx="2373695" cy="6314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EA20DC-DA5E-2672-B614-38617BCB19DB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9699091" y="243193"/>
            <a:ext cx="738304" cy="737381"/>
          </a:xfrm>
          <a:prstGeom prst="rect">
            <a:avLst/>
          </a:prstGeom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8629B532-5398-A193-FFE2-9DBA913680B5}"/>
              </a:ext>
            </a:extLst>
          </p:cNvPr>
          <p:cNvGraphicFramePr>
            <a:graphicFrameLocks noGrp="1"/>
          </p:cNvGraphicFramePr>
          <p:nvPr/>
        </p:nvGraphicFramePr>
        <p:xfrm>
          <a:off x="1471729" y="4751340"/>
          <a:ext cx="4730750" cy="1371600"/>
        </p:xfrm>
        <a:graphic>
          <a:graphicData uri="http://schemas.openxmlformats.org/drawingml/2006/table">
            <a:tbl>
              <a:tblPr/>
              <a:tblGrid>
                <a:gridCol w="4730750">
                  <a:extLst>
                    <a:ext uri="{9D8B030D-6E8A-4147-A177-3AD203B41FA5}">
                      <a16:colId xmlns:a16="http://schemas.microsoft.com/office/drawing/2014/main" val="1629553037"/>
                    </a:ext>
                  </a:extLst>
                </a:gridCol>
              </a:tblGrid>
              <a:tr h="908050">
                <a:tc>
                  <a:txBody>
                    <a:bodyPr/>
                    <a:lstStyle/>
                    <a:p>
                      <a:r>
                        <a:rPr lang="ru-RU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Адрес</a:t>
                      </a:r>
                      <a:r>
                        <a:rPr lang="en-US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: </a:t>
                      </a:r>
                      <a:r>
                        <a:rPr lang="ru-RU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Калуга</a:t>
                      </a:r>
                      <a:r>
                        <a:rPr lang="en-US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,</a:t>
                      </a:r>
                      <a:r>
                        <a:rPr lang="ru-RU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 ул. Пролетарская, 111</a:t>
                      </a:r>
                      <a:endParaRPr lang="en-US" sz="1400" b="1" u="none" dirty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  <a:p>
                      <a:r>
                        <a:rPr lang="ru-RU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Телефон</a:t>
                      </a:r>
                      <a:r>
                        <a:rPr lang="en-US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: </a:t>
                      </a:r>
                      <a:r>
                        <a:rPr lang="en-US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+7 (4842) -71-92-61</a:t>
                      </a:r>
                    </a:p>
                    <a:p>
                      <a:r>
                        <a:rPr lang="en-US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E-mail: </a:t>
                      </a:r>
                      <a:r>
                        <a:rPr lang="en-US" sz="1400" b="1" u="sng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minkult@adm.kaluga.ru</a:t>
                      </a:r>
                      <a:br>
                        <a:rPr lang="en-US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</a:br>
                      <a:r>
                        <a:rPr lang="ru-RU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Официальный сайт</a:t>
                      </a:r>
                      <a:r>
                        <a:rPr lang="en-US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:</a:t>
                      </a:r>
                    </a:p>
                    <a:p>
                      <a:r>
                        <a:rPr lang="en-US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https://minkult.admoblkaluga.ru/</a:t>
                      </a:r>
                    </a:p>
                    <a:p>
                      <a:endParaRPr lang="en-US" sz="1400" b="1" u="none" dirty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008257"/>
                  </a:ext>
                </a:extLst>
              </a:tr>
            </a:tbl>
          </a:graphicData>
        </a:graphic>
      </p:graphicFrame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991EF29-F68F-62AE-D85A-3541F8578B9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6" b="5671"/>
          <a:stretch/>
        </p:blipFill>
        <p:spPr>
          <a:xfrm>
            <a:off x="1126959" y="3723774"/>
            <a:ext cx="1892968" cy="80611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9335E90-E112-8423-CD45-927DE5D3323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1" r="3272"/>
          <a:stretch/>
        </p:blipFill>
        <p:spPr>
          <a:xfrm>
            <a:off x="5556250" y="4173037"/>
            <a:ext cx="1269331" cy="1762181"/>
          </a:xfrm>
          <a:prstGeom prst="rect">
            <a:avLst/>
          </a:prstGeom>
        </p:spPr>
      </p:pic>
      <p:graphicFrame>
        <p:nvGraphicFramePr>
          <p:cNvPr id="16" name="Таблица 15">
            <a:extLst>
              <a:ext uri="{FF2B5EF4-FFF2-40B4-BE49-F238E27FC236}">
                <a16:creationId xmlns:a16="http://schemas.microsoft.com/office/drawing/2014/main" id="{5E3BDBA2-9C35-D799-64F2-57CEDF077945}"/>
              </a:ext>
            </a:extLst>
          </p:cNvPr>
          <p:cNvGraphicFramePr>
            <a:graphicFrameLocks noGrp="1"/>
          </p:cNvGraphicFramePr>
          <p:nvPr/>
        </p:nvGraphicFramePr>
        <p:xfrm>
          <a:off x="7191090" y="4274220"/>
          <a:ext cx="3951149" cy="1905000"/>
        </p:xfrm>
        <a:graphic>
          <a:graphicData uri="http://schemas.openxmlformats.org/drawingml/2006/table">
            <a:tbl>
              <a:tblPr/>
              <a:tblGrid>
                <a:gridCol w="3951149">
                  <a:extLst>
                    <a:ext uri="{9D8B030D-6E8A-4147-A177-3AD203B41FA5}">
                      <a16:colId xmlns:a16="http://schemas.microsoft.com/office/drawing/2014/main" val="1629553037"/>
                    </a:ext>
                  </a:extLst>
                </a:gridCol>
              </a:tblGrid>
              <a:tr h="908050">
                <a:tc>
                  <a:txBody>
                    <a:bodyPr/>
                    <a:lstStyle/>
                    <a:p>
                      <a:r>
                        <a:rPr lang="ru-RU" sz="1400" b="1" i="0" kern="1200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Министр культуры и туризма </a:t>
                      </a:r>
                      <a:br>
                        <a:rPr lang="ru-RU" sz="1400" b="1" i="0" kern="1200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</a:br>
                      <a:r>
                        <a:rPr lang="ru-RU" sz="1400" b="1" i="0" kern="1200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Калужской области: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Суслов Павел Александрович</a:t>
                      </a:r>
                      <a:br>
                        <a:rPr lang="ru-RU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</a:br>
                      <a:r>
                        <a:rPr lang="ru-RU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Телефон</a:t>
                      </a:r>
                      <a:r>
                        <a:rPr lang="fi-FI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: </a:t>
                      </a:r>
                      <a:r>
                        <a:rPr lang="fi-FI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+7 (4842) -</a:t>
                      </a:r>
                      <a:r>
                        <a:rPr lang="ru-RU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71</a:t>
                      </a:r>
                      <a:r>
                        <a:rPr lang="fi-FI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-</a:t>
                      </a:r>
                      <a:r>
                        <a:rPr lang="ru-RU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9</a:t>
                      </a:r>
                      <a:r>
                        <a:rPr lang="fi-FI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2-</a:t>
                      </a:r>
                      <a:r>
                        <a:rPr lang="ru-RU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6</a:t>
                      </a:r>
                      <a:r>
                        <a:rPr lang="fi-FI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1</a:t>
                      </a:r>
                      <a:endParaRPr lang="ru-RU" sz="1400" b="1" u="none" dirty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fi-FI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E-mail: </a:t>
                      </a:r>
                      <a:r>
                        <a:rPr lang="en-US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minkult@adm.kaluga.ru</a:t>
                      </a:r>
                      <a:endParaRPr lang="ru-RU" sz="1400" b="1" u="none" dirty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  <a:p>
                      <a:endParaRPr lang="en-US" sz="1400" b="1" u="sng" dirty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  <a:p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0082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6424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4E88DE-9B8D-D895-A0FA-BB8DD5251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386" y="261428"/>
            <a:ext cx="10515600" cy="745589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Bahnschrift" panose="020B0502040204020203" pitchFamily="34" charset="0"/>
              </a:rPr>
              <a:t>ПРЕДПОСЫЛКИ РЕАЛИЗАЦИИ ПРОЕКТА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F25CFEF-0511-0B14-6696-069AE89EDF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10" y="205613"/>
            <a:ext cx="679743" cy="78306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B029931-F79E-03BD-CB4D-9B27AA0D768B}"/>
              </a:ext>
            </a:extLst>
          </p:cNvPr>
          <p:cNvSpPr/>
          <p:nvPr/>
        </p:nvSpPr>
        <p:spPr>
          <a:xfrm>
            <a:off x="1538351" y="2205038"/>
            <a:ext cx="8897353" cy="493294"/>
          </a:xfrm>
          <a:prstGeom prst="rect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/>
              <a:t>ПРОБЛЕМА СОХРАНЕНИЯ ОБЪЕКТОВ КУЛЬТУРНОГО НАСЛЕДИЯ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5F4AB3E-A04E-B67D-1F97-ECEDDFB9A9AC}"/>
              </a:ext>
            </a:extLst>
          </p:cNvPr>
          <p:cNvSpPr/>
          <p:nvPr/>
        </p:nvSpPr>
        <p:spPr>
          <a:xfrm>
            <a:off x="1532255" y="3153207"/>
            <a:ext cx="8897353" cy="493294"/>
          </a:xfrm>
          <a:prstGeom prst="rect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/>
              <a:t>РЕАЛИЗАЦИЯ ТУРИСТИЧЕСКОГО ПОТЕНЦИАЛА РЕГИОНА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9D9B458-D3A3-7F26-B337-BC27906D67EA}"/>
              </a:ext>
            </a:extLst>
          </p:cNvPr>
          <p:cNvSpPr/>
          <p:nvPr/>
        </p:nvSpPr>
        <p:spPr>
          <a:xfrm>
            <a:off x="1532255" y="4122471"/>
            <a:ext cx="8897353" cy="493294"/>
          </a:xfrm>
          <a:prstGeom prst="rect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/>
              <a:t>ПРОБЛЕМА СОХРАНЕНИЯ ИСТОРИЧЕСКОГО ОБЛИКА РОССИИ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23C631C-EDF6-0FAA-E77D-94ABE752EA68}"/>
              </a:ext>
            </a:extLst>
          </p:cNvPr>
          <p:cNvSpPr/>
          <p:nvPr/>
        </p:nvSpPr>
        <p:spPr>
          <a:xfrm>
            <a:off x="1538351" y="5091735"/>
            <a:ext cx="8897353" cy="493294"/>
          </a:xfrm>
          <a:prstGeom prst="rect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/>
              <a:t>РАЗВИТИЕ ИСТОРИЧЕСКОГО ТУРИЗМА В РОССИИ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7DA41DB-828C-6C55-C36E-77658679D534}"/>
              </a:ext>
            </a:extLst>
          </p:cNvPr>
          <p:cNvSpPr/>
          <p:nvPr/>
        </p:nvSpPr>
        <p:spPr>
          <a:xfrm rot="5400000" flipH="1">
            <a:off x="5206807" y="-3965333"/>
            <a:ext cx="45719" cy="10459333"/>
          </a:xfrm>
          <a:prstGeom prst="rect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DE101341-A890-0395-3322-B729B9518830}"/>
              </a:ext>
            </a:extLst>
          </p:cNvPr>
          <p:cNvSpPr/>
          <p:nvPr/>
        </p:nvSpPr>
        <p:spPr>
          <a:xfrm>
            <a:off x="11451102" y="6189785"/>
            <a:ext cx="478301" cy="478301"/>
          </a:xfrm>
          <a:prstGeom prst="ellipse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Bahnschrift" panose="020B0502040204020203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34806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>
            <a:extLst>
              <a:ext uri="{FF2B5EF4-FFF2-40B4-BE49-F238E27FC236}">
                <a16:creationId xmlns:a16="http://schemas.microsoft.com/office/drawing/2014/main" id="{8FDC50CF-601C-3972-BFCB-7CDC1469671A}"/>
              </a:ext>
            </a:extLst>
          </p:cNvPr>
          <p:cNvSpPr/>
          <p:nvPr/>
        </p:nvSpPr>
        <p:spPr>
          <a:xfrm>
            <a:off x="11451102" y="6189785"/>
            <a:ext cx="478301" cy="478301"/>
          </a:xfrm>
          <a:prstGeom prst="ellipse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Bahnschrift" panose="020B0502040204020203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E39C2A-7E9E-28AF-F5AA-C1986C99B38E}"/>
              </a:ext>
            </a:extLst>
          </p:cNvPr>
          <p:cNvSpPr txBox="1"/>
          <p:nvPr/>
        </p:nvSpPr>
        <p:spPr>
          <a:xfrm>
            <a:off x="686301" y="652532"/>
            <a:ext cx="94741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Bahnschrift" panose="020B0502040204020203" pitchFamily="34" charset="0"/>
              </a:rPr>
              <a:t>Адрес: Россия, Калужская область, Бабынинский район, с. Кумовское ул. Сельская д.1.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EEF3642-2869-9675-AF43-D18A8DFCA4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2" b="7207"/>
          <a:stretch/>
        </p:blipFill>
        <p:spPr>
          <a:xfrm>
            <a:off x="737485" y="1173079"/>
            <a:ext cx="10717029" cy="4987091"/>
          </a:xfrm>
          <a:prstGeom prst="rect">
            <a:avLst/>
          </a:prstGeom>
        </p:spPr>
      </p:pic>
      <p:sp>
        <p:nvSpPr>
          <p:cNvPr id="3" name="Блок-схема: ссылка на другую страницу 2">
            <a:extLst>
              <a:ext uri="{FF2B5EF4-FFF2-40B4-BE49-F238E27FC236}">
                <a16:creationId xmlns:a16="http://schemas.microsoft.com/office/drawing/2014/main" id="{1F2CCE7F-04F0-FB99-94F8-B847D1A2939A}"/>
              </a:ext>
            </a:extLst>
          </p:cNvPr>
          <p:cNvSpPr/>
          <p:nvPr/>
        </p:nvSpPr>
        <p:spPr>
          <a:xfrm>
            <a:off x="5874187" y="2449445"/>
            <a:ext cx="344659" cy="495301"/>
          </a:xfrm>
          <a:prstGeom prst="flowChartOffpage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FD9513AF-B308-6968-4AAE-48916FB68903}"/>
              </a:ext>
            </a:extLst>
          </p:cNvPr>
          <p:cNvSpPr/>
          <p:nvPr/>
        </p:nvSpPr>
        <p:spPr>
          <a:xfrm>
            <a:off x="6291219" y="2415199"/>
            <a:ext cx="2732465" cy="5515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Bahnschrift" panose="020B0502040204020203" pitchFamily="34" charset="0"/>
              </a:rPr>
              <a:t>Усадьба </a:t>
            </a:r>
            <a:br>
              <a:rPr lang="ru-RU" sz="1600" dirty="0">
                <a:solidFill>
                  <a:schemeClr val="tx1"/>
                </a:solidFill>
                <a:latin typeface="Bahnschrift" panose="020B0502040204020203" pitchFamily="34" charset="0"/>
              </a:rPr>
            </a:br>
            <a:r>
              <a:rPr lang="ru-RU" sz="1600" dirty="0">
                <a:solidFill>
                  <a:schemeClr val="tx1"/>
                </a:solidFill>
                <a:latin typeface="Bahnschrift" panose="020B0502040204020203" pitchFamily="34" charset="0"/>
              </a:rPr>
              <a:t>Барыковых-Еропкиных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F8C2C3E0-997A-E004-9A8C-421235635235}"/>
              </a:ext>
            </a:extLst>
          </p:cNvPr>
          <p:cNvSpPr/>
          <p:nvPr/>
        </p:nvSpPr>
        <p:spPr>
          <a:xfrm>
            <a:off x="1222408" y="1442987"/>
            <a:ext cx="2720340" cy="548640"/>
          </a:xfrm>
          <a:prstGeom prst="roundRect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Bahnschrift" panose="020B0502040204020203" pitchFamily="34" charset="0"/>
              </a:rPr>
              <a:t>Село Кумовское</a:t>
            </a:r>
          </a:p>
        </p:txBody>
      </p:sp>
    </p:spTree>
    <p:extLst>
      <p:ext uri="{BB962C8B-B14F-4D97-AF65-F5344CB8AC3E}">
        <p14:creationId xmlns:p14="http://schemas.microsoft.com/office/powerpoint/2010/main" val="3167241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41E97AF-8080-4BC7-F755-41B999498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386" y="276668"/>
            <a:ext cx="10515600" cy="745589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Bahnschrift" panose="020B0502040204020203" pitchFamily="34" charset="0"/>
              </a:rPr>
              <a:t>ИСТОРИЧЕСКАЯ СПРАВКА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6C241A-CCC1-5F15-565F-729B5339F5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10" y="205613"/>
            <a:ext cx="679743" cy="78306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91BA6D6-6EA4-7284-E695-18911CE3867B}"/>
              </a:ext>
            </a:extLst>
          </p:cNvPr>
          <p:cNvSpPr/>
          <p:nvPr/>
        </p:nvSpPr>
        <p:spPr>
          <a:xfrm rot="5400000" flipH="1">
            <a:off x="5206807" y="-4110964"/>
            <a:ext cx="45719" cy="10459333"/>
          </a:xfrm>
          <a:prstGeom prst="rect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22F9E871-DC57-AD4D-2E4E-8567B62F0C92}"/>
              </a:ext>
            </a:extLst>
          </p:cNvPr>
          <p:cNvSpPr/>
          <p:nvPr/>
        </p:nvSpPr>
        <p:spPr>
          <a:xfrm>
            <a:off x="11451102" y="6189785"/>
            <a:ext cx="478301" cy="478301"/>
          </a:xfrm>
          <a:prstGeom prst="ellipse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Bahnschrift" panose="020B0502040204020203" pitchFamily="34" charset="0"/>
              </a:rPr>
              <a:t>4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C0DDD36-0718-D359-98B2-BCF4B428A2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512" y="1465289"/>
            <a:ext cx="3933663" cy="233185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19F4A5A-E127-3B59-01B9-64A634B633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021" y="3934863"/>
            <a:ext cx="3932154" cy="23717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BF26B1-739C-DB44-415C-1E605E35754A}"/>
              </a:ext>
            </a:extLst>
          </p:cNvPr>
          <p:cNvSpPr txBox="1"/>
          <p:nvPr/>
        </p:nvSpPr>
        <p:spPr>
          <a:xfrm>
            <a:off x="377156" y="1418970"/>
            <a:ext cx="5710823" cy="5062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700" dirty="0"/>
              <a:t>      Село Кумовское примечательно бывшей барской усадьбой, основанной здесь во второй половине XVIII века представителями древнейшего рода дворянами Еропкиными. </a:t>
            </a:r>
          </a:p>
          <a:p>
            <a:pPr algn="just"/>
            <a:r>
              <a:rPr lang="ru-RU" sz="1700" dirty="0"/>
              <a:t>      Сохранились одноэтажный главный дом в русском стиле, людская – постройки 1870 г., заросший регулярный липовый парк с прудами времен основания усадьбы.</a:t>
            </a:r>
          </a:p>
          <a:p>
            <a:pPr algn="just"/>
            <a:r>
              <a:rPr lang="ru-RU" sz="1700" dirty="0"/>
              <a:t>      Несмотря на довольно скромный архитектурный облик, одноэтажное жилое здание отличалось все же некоторой изысканностью и тонким вкусом в декоративном убранстве фасада: незатейливым украшением, напоминающим гирлянду, оригинальными «бровками», арочными окнами, скрепленными замковыми камнями, </a:t>
            </a:r>
            <a:br>
              <a:rPr lang="ru-RU" sz="1700" dirty="0"/>
            </a:br>
            <a:r>
              <a:rPr lang="ru-RU" sz="1700" dirty="0"/>
              <a:t>и парадным крыльцом, увенчанным карнизом. </a:t>
            </a:r>
          </a:p>
          <a:p>
            <a:pPr algn="just"/>
            <a:r>
              <a:rPr lang="ru-RU" sz="1700" dirty="0"/>
              <a:t>      В барском доме имелось восемь жилых комнат </a:t>
            </a:r>
            <a:br>
              <a:rPr lang="ru-RU" sz="1700" dirty="0"/>
            </a:br>
            <a:r>
              <a:rPr lang="ru-RU" sz="1700" dirty="0"/>
              <a:t>и большой парадный зал для приема гостей. Рядом </a:t>
            </a:r>
            <a:br>
              <a:rPr lang="ru-RU" sz="1700" dirty="0"/>
            </a:br>
            <a:r>
              <a:rPr lang="ru-RU" sz="1700" dirty="0"/>
              <a:t>с помещичьим особняком располагались два небольших здания для прислуги.</a:t>
            </a:r>
          </a:p>
          <a:p>
            <a:pPr algn="just"/>
            <a:endParaRPr lang="ru-RU" sz="1700" dirty="0"/>
          </a:p>
        </p:txBody>
      </p:sp>
    </p:spTree>
    <p:extLst>
      <p:ext uri="{BB962C8B-B14F-4D97-AF65-F5344CB8AC3E}">
        <p14:creationId xmlns:p14="http://schemas.microsoft.com/office/powerpoint/2010/main" val="39967862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id="{4133F142-EBDE-B180-47D6-3721B662E492}"/>
              </a:ext>
            </a:extLst>
          </p:cNvPr>
          <p:cNvSpPr/>
          <p:nvPr/>
        </p:nvSpPr>
        <p:spPr>
          <a:xfrm>
            <a:off x="11451102" y="6189785"/>
            <a:ext cx="478301" cy="478301"/>
          </a:xfrm>
          <a:prstGeom prst="ellipse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Bahnschrift" panose="020B0502040204020203" pitchFamily="34" charset="0"/>
              </a:rPr>
              <a:t>5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5850306F-897B-E09E-6F71-84CC4E798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386" y="276668"/>
            <a:ext cx="10515600" cy="745589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Bahnschrift" panose="020B0502040204020203" pitchFamily="34" charset="0"/>
              </a:rPr>
              <a:t>ИСТОРИЧЕСКАЯ СПРАВКА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4753934-D280-CEC4-1842-EF6DB3A9CE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10" y="205613"/>
            <a:ext cx="679743" cy="783065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7E9548F-A9C8-924F-F298-FC16864B4B6B}"/>
              </a:ext>
            </a:extLst>
          </p:cNvPr>
          <p:cNvSpPr/>
          <p:nvPr/>
        </p:nvSpPr>
        <p:spPr>
          <a:xfrm rot="5400000" flipH="1">
            <a:off x="5206807" y="-3965333"/>
            <a:ext cx="45719" cy="10459333"/>
          </a:xfrm>
          <a:prstGeom prst="rect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96CDE1-583F-4019-E993-5FA72B898F82}"/>
              </a:ext>
            </a:extLst>
          </p:cNvPr>
          <p:cNvSpPr txBox="1"/>
          <p:nvPr/>
        </p:nvSpPr>
        <p:spPr>
          <a:xfrm>
            <a:off x="395205" y="1557338"/>
            <a:ext cx="5334146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900" dirty="0"/>
              <a:t>     </a:t>
            </a:r>
            <a:r>
              <a:rPr lang="ru-RU" sz="2000" dirty="0"/>
              <a:t>Слева от усадьбы вдоль дороги была проложена великолепная липовая аллея, </a:t>
            </a:r>
            <a:br>
              <a:rPr lang="ru-RU" sz="2000" dirty="0"/>
            </a:br>
            <a:r>
              <a:rPr lang="ru-RU" sz="2000" dirty="0"/>
              <a:t>по обе стороны которой находились плодовые сады и пруды, обсаженные липами </a:t>
            </a:r>
            <a:br>
              <a:rPr lang="ru-RU" sz="2000" dirty="0"/>
            </a:br>
            <a:r>
              <a:rPr lang="ru-RU" sz="2000" dirty="0"/>
              <a:t>и ракитами.</a:t>
            </a:r>
          </a:p>
          <a:p>
            <a:pPr algn="just"/>
            <a:r>
              <a:rPr lang="ru-RU" sz="2000" dirty="0"/>
              <a:t>     В 1929 году добротный усадебный дом был передан коммуне, во время войны здесь располагался госпиталь, а затем он был приспособлен под школу. О прежнем интерьере помещичьего дома и о протекавшей некогда жизни в усадьбе ныне напоминают деревянные двери в жилых комнатах, облицованные плиткой старые печи, выполненные из специальных большемерных кирпичей, и деревянная лестница </a:t>
            </a:r>
            <a:br>
              <a:rPr lang="ru-RU" sz="2000" dirty="0"/>
            </a:br>
            <a:r>
              <a:rPr lang="ru-RU" sz="2000" dirty="0"/>
              <a:t>с перилами.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59845D8-C506-82CC-2211-FBEED8459B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61"/>
          <a:stretch/>
        </p:blipFill>
        <p:spPr>
          <a:xfrm>
            <a:off x="6184232" y="1557337"/>
            <a:ext cx="4232943" cy="210289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378FAC2-B9C5-E2B0-271A-9D830EE1CB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78"/>
          <a:stretch/>
        </p:blipFill>
        <p:spPr>
          <a:xfrm>
            <a:off x="6190246" y="3870901"/>
            <a:ext cx="1897089" cy="240357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5D23362-0006-5D0F-89D3-A0864E33E9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65"/>
          <a:stretch/>
        </p:blipFill>
        <p:spPr>
          <a:xfrm>
            <a:off x="8456104" y="3870899"/>
            <a:ext cx="1961071" cy="240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733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id="{4133F142-EBDE-B180-47D6-3721B662E492}"/>
              </a:ext>
            </a:extLst>
          </p:cNvPr>
          <p:cNvSpPr/>
          <p:nvPr/>
        </p:nvSpPr>
        <p:spPr>
          <a:xfrm>
            <a:off x="11451102" y="6189785"/>
            <a:ext cx="478301" cy="478301"/>
          </a:xfrm>
          <a:prstGeom prst="ellipse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Bahnschrift" panose="020B0502040204020203" pitchFamily="34" charset="0"/>
              </a:rPr>
              <a:t>6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5850306F-897B-E09E-6F71-84CC4E798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386" y="276668"/>
            <a:ext cx="10515600" cy="745589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Bahnschrift" panose="020B0502040204020203" pitchFamily="34" charset="0"/>
              </a:rPr>
              <a:t>ПЛАН УЧАСТКА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4753934-D280-CEC4-1842-EF6DB3A9CE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10" y="205613"/>
            <a:ext cx="679743" cy="783065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7E9548F-A9C8-924F-F298-FC16864B4B6B}"/>
              </a:ext>
            </a:extLst>
          </p:cNvPr>
          <p:cNvSpPr/>
          <p:nvPr/>
        </p:nvSpPr>
        <p:spPr>
          <a:xfrm rot="5400000" flipH="1">
            <a:off x="5206807" y="-3965333"/>
            <a:ext cx="45719" cy="10459333"/>
          </a:xfrm>
          <a:prstGeom prst="rect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4A14F7-804E-0F97-4707-63653C3EA951}"/>
              </a:ext>
            </a:extLst>
          </p:cNvPr>
          <p:cNvSpPr txBox="1"/>
          <p:nvPr/>
        </p:nvSpPr>
        <p:spPr>
          <a:xfrm>
            <a:off x="813842" y="1428988"/>
            <a:ext cx="6094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/>
              <a:t>Кадастровый номер участка:</a:t>
            </a:r>
            <a:r>
              <a:rPr lang="ru-RU" sz="1800" dirty="0"/>
              <a:t> </a:t>
            </a:r>
            <a:r>
              <a:rPr lang="ru-RU" dirty="0"/>
              <a:t>40:01:030102</a:t>
            </a:r>
            <a:r>
              <a:rPr lang="en-US" dirty="0"/>
              <a:t>:</a:t>
            </a:r>
            <a:r>
              <a:rPr lang="ru-RU" dirty="0"/>
              <a:t>15.</a:t>
            </a:r>
            <a:endParaRPr lang="ru-RU" sz="1800" dirty="0"/>
          </a:p>
          <a:p>
            <a:r>
              <a:rPr lang="ru-RU" sz="1800" b="1" dirty="0"/>
              <a:t>Общая площадь участка: </a:t>
            </a:r>
            <a:r>
              <a:rPr lang="ru-RU" sz="1800" dirty="0"/>
              <a:t>2728 м2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356C98-F8EB-4D71-C3A5-CB33020F95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35"/>
          <a:stretch/>
        </p:blipFill>
        <p:spPr>
          <a:xfrm>
            <a:off x="910000" y="2155703"/>
            <a:ext cx="9539428" cy="419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490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41E97AF-8080-4BC7-F755-41B999498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912" y="276668"/>
            <a:ext cx="10515600" cy="745589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Bahnschrift" panose="020B0502040204020203" pitchFamily="34" charset="0"/>
              </a:rPr>
              <a:t>ХАРАКТЕРИСТИКИ ОБЪЕКТА КУЛЬТУРНОГО НАСЛЕДИЯ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6C241A-CCC1-5F15-565F-729B5339F5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10" y="205613"/>
            <a:ext cx="679743" cy="78306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91BA6D6-6EA4-7284-E695-18911CE3867B}"/>
              </a:ext>
            </a:extLst>
          </p:cNvPr>
          <p:cNvSpPr/>
          <p:nvPr/>
        </p:nvSpPr>
        <p:spPr>
          <a:xfrm rot="5400000" flipH="1">
            <a:off x="5206807" y="-3965333"/>
            <a:ext cx="45719" cy="10459333"/>
          </a:xfrm>
          <a:prstGeom prst="rect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22F9E871-DC57-AD4D-2E4E-8567B62F0C92}"/>
              </a:ext>
            </a:extLst>
          </p:cNvPr>
          <p:cNvSpPr/>
          <p:nvPr/>
        </p:nvSpPr>
        <p:spPr>
          <a:xfrm>
            <a:off x="11451102" y="6189785"/>
            <a:ext cx="478301" cy="478301"/>
          </a:xfrm>
          <a:prstGeom prst="ellipse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Bahnschrift" panose="020B0502040204020203" pitchFamily="34" charset="0"/>
              </a:rPr>
              <a:t>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89BC41-82AC-1483-1613-28D0DCBA10A4}"/>
              </a:ext>
            </a:extLst>
          </p:cNvPr>
          <p:cNvSpPr txBox="1"/>
          <p:nvPr/>
        </p:nvSpPr>
        <p:spPr>
          <a:xfrm>
            <a:off x="711660" y="1491003"/>
            <a:ext cx="5877636" cy="2125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b="1" u="sng" dirty="0"/>
              <a:t>«Сельская усадьба Барыковых - Еропкиных»</a:t>
            </a:r>
          </a:p>
          <a:p>
            <a:pPr>
              <a:lnSpc>
                <a:spcPct val="130000"/>
              </a:lnSpc>
            </a:pPr>
            <a:r>
              <a:rPr lang="ru-RU" sz="1700" b="1" dirty="0"/>
              <a:t>Кадастровый номер</a:t>
            </a:r>
            <a:r>
              <a:rPr lang="en-US" sz="1700" b="1" dirty="0"/>
              <a:t>: </a:t>
            </a:r>
            <a:r>
              <a:rPr lang="ru-RU" sz="1700" dirty="0"/>
              <a:t>40:01:030102:406.</a:t>
            </a:r>
          </a:p>
          <a:p>
            <a:pPr>
              <a:lnSpc>
                <a:spcPct val="130000"/>
              </a:lnSpc>
            </a:pPr>
            <a:r>
              <a:rPr lang="ru-RU" sz="1700" b="1" dirty="0"/>
              <a:t>Общая площадь здания: </a:t>
            </a:r>
            <a:r>
              <a:rPr lang="ru-RU" sz="1700" dirty="0"/>
              <a:t>427.4 м2</a:t>
            </a:r>
          </a:p>
          <a:p>
            <a:pPr algn="just">
              <a:lnSpc>
                <a:spcPct val="130000"/>
              </a:lnSpc>
            </a:pPr>
            <a:r>
              <a:rPr lang="ru-RU" sz="1700" b="1" dirty="0"/>
              <a:t>Статус здания: </a:t>
            </a:r>
            <a:r>
              <a:rPr lang="ru-RU" sz="1700" dirty="0"/>
              <a:t>нежилое. </a:t>
            </a:r>
          </a:p>
          <a:p>
            <a:pPr algn="just">
              <a:lnSpc>
                <a:spcPct val="130000"/>
              </a:lnSpc>
            </a:pPr>
            <a:r>
              <a:rPr lang="ru-RU" sz="1700" b="1" dirty="0"/>
              <a:t>Год постройки: </a:t>
            </a:r>
            <a:r>
              <a:rPr lang="ru-RU" sz="1700" dirty="0"/>
              <a:t>1870.</a:t>
            </a:r>
          </a:p>
          <a:p>
            <a:pPr algn="just">
              <a:lnSpc>
                <a:spcPct val="130000"/>
              </a:lnSpc>
            </a:pPr>
            <a:r>
              <a:rPr lang="ru-RU" sz="1700" b="1" dirty="0"/>
              <a:t>Этажность:</a:t>
            </a:r>
            <a:r>
              <a:rPr lang="ru-RU" sz="1700" dirty="0"/>
              <a:t> 1 этаж.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FAE0D9E-05DA-8741-327F-A389EE8A2C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1" t="-235" r="6199" b="6199"/>
          <a:stretch/>
        </p:blipFill>
        <p:spPr>
          <a:xfrm>
            <a:off x="6228211" y="1493459"/>
            <a:ext cx="4203168" cy="226641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8EF5F85-9E95-CF2B-0A98-B5C5FA6BFF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9" b="7467"/>
          <a:stretch/>
        </p:blipFill>
        <p:spPr>
          <a:xfrm>
            <a:off x="6226342" y="3937122"/>
            <a:ext cx="4190882" cy="236742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576E46B-1D90-E843-6CDB-6B0F7CF6FBA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7" r="8205" b="7127"/>
          <a:stretch/>
        </p:blipFill>
        <p:spPr>
          <a:xfrm>
            <a:off x="780216" y="3757355"/>
            <a:ext cx="4670091" cy="255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425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41E97AF-8080-4BC7-F755-41B999498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386" y="276668"/>
            <a:ext cx="10515600" cy="745589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Bahnschrift" panose="020B0502040204020203" pitchFamily="34" charset="0"/>
              </a:rPr>
              <a:t>СОСТОЯНИЕ ОБЪЕКТА НА 2023 ГОД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6C241A-CCC1-5F15-565F-729B5339F5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10" y="205613"/>
            <a:ext cx="679743" cy="78306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91BA6D6-6EA4-7284-E695-18911CE3867B}"/>
              </a:ext>
            </a:extLst>
          </p:cNvPr>
          <p:cNvSpPr/>
          <p:nvPr/>
        </p:nvSpPr>
        <p:spPr>
          <a:xfrm rot="5400000" flipH="1">
            <a:off x="5206807" y="-3965333"/>
            <a:ext cx="45719" cy="10459333"/>
          </a:xfrm>
          <a:prstGeom prst="rect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22F9E871-DC57-AD4D-2E4E-8567B62F0C92}"/>
              </a:ext>
            </a:extLst>
          </p:cNvPr>
          <p:cNvSpPr/>
          <p:nvPr/>
        </p:nvSpPr>
        <p:spPr>
          <a:xfrm>
            <a:off x="11451102" y="6189785"/>
            <a:ext cx="478301" cy="478301"/>
          </a:xfrm>
          <a:prstGeom prst="ellipse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Bahnschrift" panose="020B0502040204020203" pitchFamily="34" charset="0"/>
              </a:rPr>
              <a:t>8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69D6BD-DB5C-1021-2817-2F9E585A72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0" r="2154"/>
          <a:stretch/>
        </p:blipFill>
        <p:spPr>
          <a:xfrm>
            <a:off x="1112928" y="1563354"/>
            <a:ext cx="2671010" cy="223946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EE2BD30-618D-4F4D-C9AA-2988130A3E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94"/>
          <a:stretch/>
        </p:blipFill>
        <p:spPr>
          <a:xfrm>
            <a:off x="7544246" y="3961642"/>
            <a:ext cx="2345719" cy="223946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7B0E6DD-1BB3-28C0-EA8A-98CD3844D0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738" y="3961642"/>
            <a:ext cx="2523966" cy="223946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13E1E9A-7AB0-C053-EA0C-710AC8577E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243" y="1557338"/>
            <a:ext cx="2321658" cy="223946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B6764E4-D76A-EBAA-96DD-1C1B9CBCE4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58" y="3967658"/>
            <a:ext cx="2678864" cy="223946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1907827-8830-1088-01AA-1CA1EB56C23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1"/>
          <a:stretch/>
        </p:blipFill>
        <p:spPr>
          <a:xfrm>
            <a:off x="4404773" y="1557338"/>
            <a:ext cx="2529895" cy="223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824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6C241A-CCC1-5F15-565F-729B5339F5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10" y="205613"/>
            <a:ext cx="679743" cy="78306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91BA6D6-6EA4-7284-E695-18911CE3867B}"/>
              </a:ext>
            </a:extLst>
          </p:cNvPr>
          <p:cNvSpPr/>
          <p:nvPr/>
        </p:nvSpPr>
        <p:spPr>
          <a:xfrm rot="5400000" flipH="1">
            <a:off x="5206807" y="-3965333"/>
            <a:ext cx="45719" cy="10459333"/>
          </a:xfrm>
          <a:prstGeom prst="rect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22F9E871-DC57-AD4D-2E4E-8567B62F0C92}"/>
              </a:ext>
            </a:extLst>
          </p:cNvPr>
          <p:cNvSpPr/>
          <p:nvPr/>
        </p:nvSpPr>
        <p:spPr>
          <a:xfrm>
            <a:off x="11451102" y="6189785"/>
            <a:ext cx="478301" cy="478301"/>
          </a:xfrm>
          <a:prstGeom prst="ellipse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20C871-86E8-ED44-0FD1-71EB7301391D}"/>
              </a:ext>
            </a:extLst>
          </p:cNvPr>
          <p:cNvSpPr txBox="1"/>
          <p:nvPr/>
        </p:nvSpPr>
        <p:spPr>
          <a:xfrm>
            <a:off x="11494669" y="6246212"/>
            <a:ext cx="3925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Bahnschrift" panose="020B0502040204020203" pitchFamily="34" charset="0"/>
              </a:rPr>
              <a:t>9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60D37D-B594-9CD0-F855-006440429FD3}"/>
              </a:ext>
            </a:extLst>
          </p:cNvPr>
          <p:cNvSpPr txBox="1"/>
          <p:nvPr/>
        </p:nvSpPr>
        <p:spPr>
          <a:xfrm>
            <a:off x="233569" y="1506410"/>
            <a:ext cx="7310231" cy="4930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ts val="2100"/>
              </a:lnSpc>
              <a:buFont typeface="Arial" panose="020B0604020202020204" pitchFamily="34" charset="0"/>
              <a:buChar char="•"/>
            </a:pPr>
            <a:r>
              <a:rPr lang="ru-RU" sz="1700" b="1" dirty="0"/>
              <a:t>Общее состояние памятника </a:t>
            </a:r>
            <a:r>
              <a:rPr lang="ru-RU" sz="1700" dirty="0"/>
              <a:t>– требуется проведение ремонтно-реставрационных работ;</a:t>
            </a:r>
          </a:p>
          <a:p>
            <a:pPr marL="285750" indent="-285750" algn="just">
              <a:lnSpc>
                <a:spcPts val="2100"/>
              </a:lnSpc>
              <a:buFont typeface="Arial" panose="020B0604020202020204" pitchFamily="34" charset="0"/>
              <a:buChar char="•"/>
            </a:pPr>
            <a:r>
              <a:rPr lang="ru-RU" sz="1700" b="1" dirty="0"/>
              <a:t>Фундамент, внешние   капитальные   стены  </a:t>
            </a:r>
            <a:r>
              <a:rPr lang="ru-RU" sz="1700" dirty="0"/>
              <a:t> –   бутовый, необходимо инженерное обследование стен в связи с частичной деформацией участка кирпичной кладки;</a:t>
            </a:r>
          </a:p>
          <a:p>
            <a:pPr marL="285750" indent="-285750" algn="just">
              <a:lnSpc>
                <a:spcPts val="2100"/>
              </a:lnSpc>
              <a:buFont typeface="Arial" panose="020B0604020202020204" pitchFamily="34" charset="0"/>
              <a:buChar char="•"/>
            </a:pPr>
            <a:r>
              <a:rPr lang="ru-RU" sz="1700" b="1" dirty="0"/>
              <a:t>Цоколи  и отмостки около них </a:t>
            </a:r>
            <a:r>
              <a:rPr lang="ru-RU" sz="1700" dirty="0"/>
              <a:t>– цоколь кирпичный, оштукатуренный, окрашенный, наблюдаются трещины  по  штукатурному  и  окрасочному  слоям,  частичные  утраты  штукатурного и окрасочного слоев, со стороны  северного  фасада наблюдается деформация участка кирпичной кладки, требуется проведение ремонтно-реставрационных   работ,   отмостка   частично   из   тротуарной   плитки,   частично  асфальтовая, частично отсутствует, требуется устройство отмостки по всему периметру здания;</a:t>
            </a:r>
          </a:p>
          <a:p>
            <a:pPr marL="285750" indent="-285750" algn="just">
              <a:lnSpc>
                <a:spcPts val="2100"/>
              </a:lnSpc>
              <a:buFont typeface="Arial" panose="020B0604020202020204" pitchFamily="34" charset="0"/>
              <a:buChar char="•"/>
            </a:pPr>
            <a:r>
              <a:rPr lang="ru-RU" sz="1700" b="1" dirty="0"/>
              <a:t>Стены   и   перегородки   </a:t>
            </a:r>
            <a:r>
              <a:rPr lang="ru-RU" sz="1700" dirty="0"/>
              <a:t>–   кирпичные,   оштукатуренные,   окрашенные,   в   некоторых  местами наблюдаются     трещины    по    штукатурному   </a:t>
            </a:r>
            <a:br>
              <a:rPr lang="ru-RU" sz="1700" dirty="0"/>
            </a:br>
            <a:r>
              <a:rPr lang="ru-RU" sz="1700" dirty="0"/>
              <a:t>и   окрасочному   слоям,   частичные   утраты   штукатурного </a:t>
            </a:r>
            <a:br>
              <a:rPr lang="ru-RU" sz="1700" dirty="0"/>
            </a:br>
            <a:r>
              <a:rPr lang="ru-RU" sz="1700" dirty="0"/>
              <a:t>и окрасочного слоев, требуется проведение ремонтно-реставрационных работ;</a:t>
            </a:r>
          </a:p>
          <a:p>
            <a:pPr marL="285750" indent="-285750" algn="just">
              <a:lnSpc>
                <a:spcPts val="2100"/>
              </a:lnSpc>
              <a:buFont typeface="Arial" panose="020B0604020202020204" pitchFamily="34" charset="0"/>
              <a:buChar char="•"/>
            </a:pPr>
            <a:r>
              <a:rPr lang="ru-RU" sz="1700" b="1" dirty="0"/>
              <a:t>Крыша</a:t>
            </a:r>
            <a:r>
              <a:rPr lang="ru-RU" sz="1700" dirty="0"/>
              <a:t> – шиферная.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5991857-BDF6-7018-9465-2B4209E7F1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72"/>
          <a:stretch/>
        </p:blipFill>
        <p:spPr>
          <a:xfrm>
            <a:off x="7693193" y="1557338"/>
            <a:ext cx="2874377" cy="4475748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C27B70B2-61D7-765C-BE65-9CA4DE87DB4A}"/>
              </a:ext>
            </a:extLst>
          </p:cNvPr>
          <p:cNvSpPr txBox="1">
            <a:spLocks/>
          </p:cNvSpPr>
          <p:nvPr/>
        </p:nvSpPr>
        <p:spPr>
          <a:xfrm>
            <a:off x="1452401" y="288700"/>
            <a:ext cx="9267735" cy="745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latin typeface="Bahnschrift" panose="020B0502040204020203" pitchFamily="34" charset="0"/>
              </a:rPr>
              <a:t>АРХИТЕКТУРНО-КОНСТРУКТИВНОЕ СОСТОЯНИЕ ОБЪЕКТА</a:t>
            </a:r>
          </a:p>
        </p:txBody>
      </p:sp>
    </p:spTree>
    <p:extLst>
      <p:ext uri="{BB962C8B-B14F-4D97-AF65-F5344CB8AC3E}">
        <p14:creationId xmlns:p14="http://schemas.microsoft.com/office/powerpoint/2010/main" val="168939974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3896</TotalTime>
  <Words>874</Words>
  <Application>Microsoft Office PowerPoint</Application>
  <PresentationFormat>Широкоэкранный</PresentationFormat>
  <Paragraphs>82</Paragraphs>
  <Slides>12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Bahnschrift</vt:lpstr>
      <vt:lpstr>Calibri</vt:lpstr>
      <vt:lpstr>Calibri Light</vt:lpstr>
      <vt:lpstr>Тема Office</vt:lpstr>
      <vt:lpstr>CorelDRAW</vt:lpstr>
      <vt:lpstr>ПРОЕКТ СОХРАНЕНИЯ ОБЪЕКТА  КУЛЬТУРНОГО НАСЛЕДИЯ  «СЕЛЬСКАЯ УСАДЬБА БАРЫКОВЫХ - ЕРОПКИНЫХ» </vt:lpstr>
      <vt:lpstr>ПРЕДПОСЫЛКИ РЕАЛИЗАЦИИ ПРОЕКТА</vt:lpstr>
      <vt:lpstr>Презентация PowerPoint</vt:lpstr>
      <vt:lpstr>ИСТОРИЧЕСКАЯ СПРАВКА</vt:lpstr>
      <vt:lpstr>ИСТОРИЧЕСКАЯ СПРАВКА</vt:lpstr>
      <vt:lpstr>ПЛАН УЧАСТКА</vt:lpstr>
      <vt:lpstr>ХАРАКТЕРИСТИКИ ОБЪЕКТА КУЛЬТУРНОГО НАСЛЕДИЯ</vt:lpstr>
      <vt:lpstr>СОСТОЯНИЕ ОБЪЕКТА НА 2023 ГОД</vt:lpstr>
      <vt:lpstr>Презентация PowerPoint</vt:lpstr>
      <vt:lpstr>Презентация PowerPoint</vt:lpstr>
      <vt:lpstr>ТУРИСТИЧЕСКАЯ ПРИВЛЕКАТЕЛЬНОСТЬ</vt:lpstr>
      <vt:lpstr>КОНТАКТЫ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СОХРАНЕНИЯ ОБЪЕКТА КУЛЬТУРНОГО НАСЛЕДИЯ «ГОРОДСКАЯ УСАДЬБА ЦИПУЛИНА» КОН. XIX В., НАЧ. XX В.</dc:title>
  <dc:creator>Анна Зимонина</dc:creator>
  <cp:lastModifiedBy>Анна Зимонина</cp:lastModifiedBy>
  <cp:revision>22</cp:revision>
  <cp:lastPrinted>2022-08-02T07:51:36Z</cp:lastPrinted>
  <dcterms:created xsi:type="dcterms:W3CDTF">2022-07-19T14:24:08Z</dcterms:created>
  <dcterms:modified xsi:type="dcterms:W3CDTF">2023-01-30T06:48:55Z</dcterms:modified>
</cp:coreProperties>
</file>