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4" r:id="rId3"/>
    <p:sldId id="265" r:id="rId4"/>
    <p:sldId id="266" r:id="rId5"/>
    <p:sldId id="267" r:id="rId6"/>
    <p:sldId id="268" r:id="rId7"/>
    <p:sldId id="269" r:id="rId8"/>
    <p:sldId id="270" r:id="rId9"/>
    <p:sldId id="271" r:id="rId10"/>
    <p:sldId id="272" r:id="rId11"/>
    <p:sldId id="273" r:id="rId12"/>
    <p:sldId id="274" r:id="rId13"/>
    <p:sldId id="275" r:id="rId14"/>
    <p:sldId id="263" r:id="rId15"/>
  </p:sldIdLst>
  <p:sldSz cx="12192000" cy="6858000"/>
  <p:notesSz cx="6797675" cy="9926638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88" userDrawn="1">
          <p15:clr>
            <a:srgbClr val="A4A3A4"/>
          </p15:clr>
        </p15:guide>
        <p15:guide id="2" pos="3840" userDrawn="1">
          <p15:clr>
            <a:srgbClr val="A4A3A4"/>
          </p15:clr>
        </p15:guide>
        <p15:guide id="3" orient="horz" pos="2160" userDrawn="1">
          <p15:clr>
            <a:srgbClr val="A4A3A4"/>
          </p15:clr>
        </p15:guide>
        <p15:guide id="4" pos="1799" userDrawn="1">
          <p15:clr>
            <a:srgbClr val="A4A3A4"/>
          </p15:clr>
        </p15:guide>
        <p15:guide id="5" pos="2797" userDrawn="1">
          <p15:clr>
            <a:srgbClr val="A4A3A4"/>
          </p15:clr>
        </p15:guide>
        <p15:guide id="6" pos="1980" userDrawn="1">
          <p15:clr>
            <a:srgbClr val="A4A3A4"/>
          </p15:clr>
        </p15:guide>
        <p15:guide id="7" pos="7151" userDrawn="1">
          <p15:clr>
            <a:srgbClr val="A4A3A4"/>
          </p15:clr>
        </p15:guide>
        <p15:guide id="8" pos="983">
          <p15:clr>
            <a:srgbClr val="A4A3A4"/>
          </p15:clr>
        </p15:guide>
        <p15:guide id="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E5493"/>
    <a:srgbClr val="203864"/>
    <a:srgbClr val="2E5495"/>
    <a:srgbClr val="8193AD"/>
    <a:srgbClr val="8395AF"/>
    <a:srgbClr val="E7E6E6"/>
    <a:srgbClr val="C6060F"/>
    <a:srgbClr val="F93B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Средний стиль 2 —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7DF18680-E054-41AD-8BC1-D1AEF772440D}" styleName="Средний стиль 2 - акцент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 showGuides="1">
      <p:cViewPr>
        <p:scale>
          <a:sx n="150" d="100"/>
          <a:sy n="150" d="100"/>
        </p:scale>
        <p:origin x="468" y="324"/>
      </p:cViewPr>
      <p:guideLst>
        <p:guide orient="horz" pos="4088"/>
        <p:guide pos="3840"/>
        <p:guide orient="horz" pos="2160"/>
        <p:guide pos="1799"/>
        <p:guide pos="2797"/>
        <p:guide pos="1980"/>
        <p:guide pos="7151"/>
        <p:guide pos="983"/>
        <p:guide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7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0953472"/>
        <c:axId val="120955264"/>
        <c:axId val="0"/>
      </c:bar3DChart>
      <c:catAx>
        <c:axId val="120953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txPr>
          <a:bodyPr/>
          <a:lstStyle/>
          <a:p>
            <a:pPr>
              <a:defRPr>
                <a:solidFill>
                  <a:srgbClr val="C00000"/>
                </a:solidFill>
              </a:defRPr>
            </a:pPr>
            <a:endParaRPr lang="ru-RU"/>
          </a:p>
        </c:txPr>
        <c:crossAx val="120955264"/>
        <c:crosses val="autoZero"/>
        <c:auto val="1"/>
        <c:lblAlgn val="ctr"/>
        <c:lblOffset val="100"/>
        <c:noMultiLvlLbl val="0"/>
      </c:catAx>
      <c:valAx>
        <c:axId val="120955264"/>
        <c:scaling>
          <c:orientation val="minMax"/>
        </c:scaling>
        <c:delete val="0"/>
        <c:axPos val="l"/>
        <c:majorGridlines>
          <c:spPr>
            <a:ln>
              <a:solidFill>
                <a:srgbClr val="002060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txPr>
          <a:bodyPr/>
          <a:lstStyle/>
          <a:p>
            <a:pPr>
              <a:defRPr>
                <a:solidFill>
                  <a:srgbClr val="C00000"/>
                </a:solidFill>
              </a:defRPr>
            </a:pPr>
            <a:endParaRPr lang="ru-RU"/>
          </a:p>
        </c:txPr>
        <c:crossAx val="120953472"/>
        <c:crosses val="autoZero"/>
        <c:crossBetween val="between"/>
        <c:majorUnit val="125"/>
      </c:valAx>
    </c:plotArea>
    <c:plotVisOnly val="1"/>
    <c:dispBlanksAs val="gap"/>
    <c:showDLblsOverMax val="0"/>
  </c:chart>
  <c:txPr>
    <a:bodyPr/>
    <a:lstStyle/>
    <a:p>
      <a:pPr>
        <a:defRPr sz="1200">
          <a:solidFill>
            <a:srgbClr val="00206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ru-RU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0953472"/>
        <c:axId val="120955264"/>
        <c:axId val="0"/>
      </c:bar3DChart>
      <c:catAx>
        <c:axId val="120953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txPr>
          <a:bodyPr/>
          <a:lstStyle/>
          <a:p>
            <a:pPr>
              <a:defRPr>
                <a:solidFill>
                  <a:srgbClr val="C00000"/>
                </a:solidFill>
              </a:defRPr>
            </a:pPr>
            <a:endParaRPr lang="ru-RU"/>
          </a:p>
        </c:txPr>
        <c:crossAx val="120955264"/>
        <c:crosses val="autoZero"/>
        <c:auto val="1"/>
        <c:lblAlgn val="ctr"/>
        <c:lblOffset val="100"/>
        <c:noMultiLvlLbl val="0"/>
      </c:catAx>
      <c:valAx>
        <c:axId val="120955264"/>
        <c:scaling>
          <c:orientation val="minMax"/>
        </c:scaling>
        <c:delete val="0"/>
        <c:axPos val="l"/>
        <c:majorGridlines>
          <c:spPr>
            <a:ln>
              <a:solidFill>
                <a:srgbClr val="002060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txPr>
          <a:bodyPr/>
          <a:lstStyle/>
          <a:p>
            <a:pPr>
              <a:defRPr>
                <a:solidFill>
                  <a:srgbClr val="C00000"/>
                </a:solidFill>
              </a:defRPr>
            </a:pPr>
            <a:endParaRPr lang="ru-RU"/>
          </a:p>
        </c:txPr>
        <c:crossAx val="120953472"/>
        <c:crosses val="autoZero"/>
        <c:crossBetween val="between"/>
        <c:majorUnit val="125"/>
      </c:valAx>
    </c:plotArea>
    <c:plotVisOnly val="1"/>
    <c:dispBlanksAs val="gap"/>
    <c:showDLblsOverMax val="0"/>
  </c:chart>
  <c:txPr>
    <a:bodyPr/>
    <a:lstStyle/>
    <a:p>
      <a:pPr>
        <a:defRPr sz="1200">
          <a:solidFill>
            <a:srgbClr val="00206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ru-RU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0953472"/>
        <c:axId val="120955264"/>
        <c:axId val="0"/>
      </c:bar3DChart>
      <c:catAx>
        <c:axId val="120953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txPr>
          <a:bodyPr/>
          <a:lstStyle/>
          <a:p>
            <a:pPr>
              <a:defRPr>
                <a:solidFill>
                  <a:srgbClr val="C00000"/>
                </a:solidFill>
              </a:defRPr>
            </a:pPr>
            <a:endParaRPr lang="ru-RU"/>
          </a:p>
        </c:txPr>
        <c:crossAx val="120955264"/>
        <c:crosses val="autoZero"/>
        <c:auto val="1"/>
        <c:lblAlgn val="ctr"/>
        <c:lblOffset val="100"/>
        <c:noMultiLvlLbl val="0"/>
      </c:catAx>
      <c:valAx>
        <c:axId val="120955264"/>
        <c:scaling>
          <c:orientation val="minMax"/>
        </c:scaling>
        <c:delete val="0"/>
        <c:axPos val="l"/>
        <c:majorGridlines>
          <c:spPr>
            <a:ln>
              <a:solidFill>
                <a:srgbClr val="002060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txPr>
          <a:bodyPr/>
          <a:lstStyle/>
          <a:p>
            <a:pPr>
              <a:defRPr>
                <a:solidFill>
                  <a:srgbClr val="C00000"/>
                </a:solidFill>
              </a:defRPr>
            </a:pPr>
            <a:endParaRPr lang="ru-RU"/>
          </a:p>
        </c:txPr>
        <c:crossAx val="120953472"/>
        <c:crosses val="autoZero"/>
        <c:crossBetween val="between"/>
        <c:majorUnit val="125"/>
      </c:valAx>
    </c:plotArea>
    <c:plotVisOnly val="1"/>
    <c:dispBlanksAs val="gap"/>
    <c:showDLblsOverMax val="0"/>
  </c:chart>
  <c:txPr>
    <a:bodyPr/>
    <a:lstStyle/>
    <a:p>
      <a:pPr>
        <a:defRPr sz="1200">
          <a:solidFill>
            <a:srgbClr val="00206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ru-RU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0953472"/>
        <c:axId val="120955264"/>
        <c:axId val="0"/>
      </c:bar3DChart>
      <c:catAx>
        <c:axId val="120953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txPr>
          <a:bodyPr/>
          <a:lstStyle/>
          <a:p>
            <a:pPr>
              <a:defRPr>
                <a:solidFill>
                  <a:srgbClr val="C00000"/>
                </a:solidFill>
              </a:defRPr>
            </a:pPr>
            <a:endParaRPr lang="ru-RU"/>
          </a:p>
        </c:txPr>
        <c:crossAx val="120955264"/>
        <c:crosses val="autoZero"/>
        <c:auto val="1"/>
        <c:lblAlgn val="ctr"/>
        <c:lblOffset val="100"/>
        <c:noMultiLvlLbl val="0"/>
      </c:catAx>
      <c:valAx>
        <c:axId val="120955264"/>
        <c:scaling>
          <c:orientation val="minMax"/>
        </c:scaling>
        <c:delete val="0"/>
        <c:axPos val="l"/>
        <c:majorGridlines>
          <c:spPr>
            <a:ln>
              <a:solidFill>
                <a:srgbClr val="002060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txPr>
          <a:bodyPr/>
          <a:lstStyle/>
          <a:p>
            <a:pPr>
              <a:defRPr>
                <a:solidFill>
                  <a:srgbClr val="C00000"/>
                </a:solidFill>
              </a:defRPr>
            </a:pPr>
            <a:endParaRPr lang="ru-RU"/>
          </a:p>
        </c:txPr>
        <c:crossAx val="120953472"/>
        <c:crosses val="autoZero"/>
        <c:crossBetween val="between"/>
        <c:majorUnit val="125"/>
      </c:valAx>
    </c:plotArea>
    <c:plotVisOnly val="1"/>
    <c:dispBlanksAs val="gap"/>
    <c:showDLblsOverMax val="0"/>
  </c:chart>
  <c:txPr>
    <a:bodyPr/>
    <a:lstStyle/>
    <a:p>
      <a:pPr>
        <a:defRPr sz="1200">
          <a:solidFill>
            <a:srgbClr val="00206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ru-RU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0953472"/>
        <c:axId val="120955264"/>
        <c:axId val="0"/>
      </c:bar3DChart>
      <c:catAx>
        <c:axId val="120953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txPr>
          <a:bodyPr/>
          <a:lstStyle/>
          <a:p>
            <a:pPr>
              <a:defRPr>
                <a:solidFill>
                  <a:srgbClr val="C00000"/>
                </a:solidFill>
              </a:defRPr>
            </a:pPr>
            <a:endParaRPr lang="ru-RU"/>
          </a:p>
        </c:txPr>
        <c:crossAx val="120955264"/>
        <c:crosses val="autoZero"/>
        <c:auto val="1"/>
        <c:lblAlgn val="ctr"/>
        <c:lblOffset val="100"/>
        <c:noMultiLvlLbl val="0"/>
      </c:catAx>
      <c:valAx>
        <c:axId val="120955264"/>
        <c:scaling>
          <c:orientation val="minMax"/>
        </c:scaling>
        <c:delete val="0"/>
        <c:axPos val="l"/>
        <c:majorGridlines>
          <c:spPr>
            <a:ln>
              <a:solidFill>
                <a:srgbClr val="002060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txPr>
          <a:bodyPr/>
          <a:lstStyle/>
          <a:p>
            <a:pPr>
              <a:defRPr>
                <a:solidFill>
                  <a:srgbClr val="C00000"/>
                </a:solidFill>
              </a:defRPr>
            </a:pPr>
            <a:endParaRPr lang="ru-RU"/>
          </a:p>
        </c:txPr>
        <c:crossAx val="120953472"/>
        <c:crosses val="autoZero"/>
        <c:crossBetween val="between"/>
        <c:majorUnit val="125"/>
      </c:valAx>
    </c:plotArea>
    <c:plotVisOnly val="1"/>
    <c:dispBlanksAs val="gap"/>
    <c:showDLblsOverMax val="0"/>
  </c:chart>
  <c:txPr>
    <a:bodyPr/>
    <a:lstStyle/>
    <a:p>
      <a:pPr>
        <a:defRPr sz="1200">
          <a:solidFill>
            <a:srgbClr val="00206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ru-RU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0953472"/>
        <c:axId val="120955264"/>
        <c:axId val="0"/>
      </c:bar3DChart>
      <c:catAx>
        <c:axId val="120953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txPr>
          <a:bodyPr/>
          <a:lstStyle/>
          <a:p>
            <a:pPr>
              <a:defRPr>
                <a:solidFill>
                  <a:srgbClr val="C00000"/>
                </a:solidFill>
              </a:defRPr>
            </a:pPr>
            <a:endParaRPr lang="ru-RU"/>
          </a:p>
        </c:txPr>
        <c:crossAx val="120955264"/>
        <c:crosses val="autoZero"/>
        <c:auto val="1"/>
        <c:lblAlgn val="ctr"/>
        <c:lblOffset val="100"/>
        <c:noMultiLvlLbl val="0"/>
      </c:catAx>
      <c:valAx>
        <c:axId val="120955264"/>
        <c:scaling>
          <c:orientation val="minMax"/>
        </c:scaling>
        <c:delete val="0"/>
        <c:axPos val="l"/>
        <c:majorGridlines>
          <c:spPr>
            <a:ln>
              <a:solidFill>
                <a:srgbClr val="002060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txPr>
          <a:bodyPr/>
          <a:lstStyle/>
          <a:p>
            <a:pPr>
              <a:defRPr>
                <a:solidFill>
                  <a:srgbClr val="C00000"/>
                </a:solidFill>
              </a:defRPr>
            </a:pPr>
            <a:endParaRPr lang="ru-RU"/>
          </a:p>
        </c:txPr>
        <c:crossAx val="120953472"/>
        <c:crosses val="autoZero"/>
        <c:crossBetween val="between"/>
        <c:majorUnit val="125"/>
      </c:valAx>
    </c:plotArea>
    <c:plotVisOnly val="1"/>
    <c:dispBlanksAs val="gap"/>
    <c:showDLblsOverMax val="0"/>
  </c:chart>
  <c:txPr>
    <a:bodyPr/>
    <a:lstStyle/>
    <a:p>
      <a:pPr>
        <a:defRPr sz="1200">
          <a:solidFill>
            <a:srgbClr val="00206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ru-RU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0953472"/>
        <c:axId val="120955264"/>
        <c:axId val="0"/>
      </c:bar3DChart>
      <c:catAx>
        <c:axId val="120953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txPr>
          <a:bodyPr/>
          <a:lstStyle/>
          <a:p>
            <a:pPr>
              <a:defRPr>
                <a:solidFill>
                  <a:srgbClr val="C00000"/>
                </a:solidFill>
              </a:defRPr>
            </a:pPr>
            <a:endParaRPr lang="ru-RU"/>
          </a:p>
        </c:txPr>
        <c:crossAx val="120955264"/>
        <c:crosses val="autoZero"/>
        <c:auto val="1"/>
        <c:lblAlgn val="ctr"/>
        <c:lblOffset val="100"/>
        <c:noMultiLvlLbl val="0"/>
      </c:catAx>
      <c:valAx>
        <c:axId val="120955264"/>
        <c:scaling>
          <c:orientation val="minMax"/>
        </c:scaling>
        <c:delete val="0"/>
        <c:axPos val="l"/>
        <c:majorGridlines>
          <c:spPr>
            <a:ln>
              <a:solidFill>
                <a:srgbClr val="002060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txPr>
          <a:bodyPr/>
          <a:lstStyle/>
          <a:p>
            <a:pPr>
              <a:defRPr>
                <a:solidFill>
                  <a:srgbClr val="C00000"/>
                </a:solidFill>
              </a:defRPr>
            </a:pPr>
            <a:endParaRPr lang="ru-RU"/>
          </a:p>
        </c:txPr>
        <c:crossAx val="120953472"/>
        <c:crosses val="autoZero"/>
        <c:crossBetween val="between"/>
        <c:majorUnit val="125"/>
      </c:valAx>
    </c:plotArea>
    <c:plotVisOnly val="1"/>
    <c:dispBlanksAs val="gap"/>
    <c:showDLblsOverMax val="0"/>
  </c:chart>
  <c:txPr>
    <a:bodyPr/>
    <a:lstStyle/>
    <a:p>
      <a:pPr>
        <a:defRPr sz="1200">
          <a:solidFill>
            <a:srgbClr val="00206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ru-RU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0953472"/>
        <c:axId val="120955264"/>
        <c:axId val="0"/>
      </c:bar3DChart>
      <c:catAx>
        <c:axId val="1209534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txPr>
          <a:bodyPr/>
          <a:lstStyle/>
          <a:p>
            <a:pPr>
              <a:defRPr>
                <a:solidFill>
                  <a:srgbClr val="C00000"/>
                </a:solidFill>
              </a:defRPr>
            </a:pPr>
            <a:endParaRPr lang="ru-RU"/>
          </a:p>
        </c:txPr>
        <c:crossAx val="120955264"/>
        <c:crosses val="autoZero"/>
        <c:auto val="1"/>
        <c:lblAlgn val="ctr"/>
        <c:lblOffset val="100"/>
        <c:noMultiLvlLbl val="0"/>
      </c:catAx>
      <c:valAx>
        <c:axId val="120955264"/>
        <c:scaling>
          <c:orientation val="minMax"/>
        </c:scaling>
        <c:delete val="0"/>
        <c:axPos val="l"/>
        <c:majorGridlines>
          <c:spPr>
            <a:ln>
              <a:solidFill>
                <a:srgbClr val="002060"/>
              </a:solidFill>
            </a:ln>
          </c:spPr>
        </c:majorGridlines>
        <c:numFmt formatCode="General" sourceLinked="1"/>
        <c:majorTickMark val="out"/>
        <c:minorTickMark val="none"/>
        <c:tickLblPos val="nextTo"/>
        <c:spPr>
          <a:ln>
            <a:solidFill>
              <a:srgbClr val="002060"/>
            </a:solidFill>
          </a:ln>
        </c:spPr>
        <c:txPr>
          <a:bodyPr/>
          <a:lstStyle/>
          <a:p>
            <a:pPr>
              <a:defRPr>
                <a:solidFill>
                  <a:srgbClr val="C00000"/>
                </a:solidFill>
              </a:defRPr>
            </a:pPr>
            <a:endParaRPr lang="ru-RU"/>
          </a:p>
        </c:txPr>
        <c:crossAx val="120953472"/>
        <c:crosses val="autoZero"/>
        <c:crossBetween val="between"/>
        <c:majorUnit val="125"/>
      </c:valAx>
    </c:plotArea>
    <c:plotVisOnly val="1"/>
    <c:dispBlanksAs val="gap"/>
    <c:showDLblsOverMax val="0"/>
  </c:chart>
  <c:txPr>
    <a:bodyPr/>
    <a:lstStyle/>
    <a:p>
      <a:pPr>
        <a:defRPr sz="1200">
          <a:solidFill>
            <a:srgbClr val="002060"/>
          </a:solidFill>
          <a:latin typeface="Tahoma" panose="020B0604030504040204" pitchFamily="34" charset="0"/>
          <a:ea typeface="Tahoma" panose="020B0604030504040204" pitchFamily="34" charset="0"/>
          <a:cs typeface="Tahoma" panose="020B0604030504040204" pitchFamily="34" charset="0"/>
        </a:defRPr>
      </a:pPr>
      <a:endParaRPr lang="ru-RU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7D1C757-3456-4C96-B0C6-F6B37D7DB77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47B49B03-D9ED-451B-B549-238E76AFF5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47E918B-7426-45F2-8BDC-236C7DC0A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2F7C-29D1-4FC4-882B-FF521B31E9B0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7AC3EA0A-CD32-461D-B6C7-5010296340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71B5A08-E0A3-4E58-861A-34533C0DD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DF671-1741-40BB-A14F-FA90F5D220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33213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1D18FDF-12BC-4040-AB8A-7DC427AFFB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0AF669BB-4BCF-49EA-8E68-39935D3A5A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7F9D2B9F-29D8-4171-8B03-3BA3F2BF1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2F7C-29D1-4FC4-882B-FF521B31E9B0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6B8A4B0F-AD2C-4BEC-AA01-8404744F82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05B6190-AF8F-482A-9BFF-1431A3F47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DF671-1741-40BB-A14F-FA90F5D220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34006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E3B1D98B-73DF-454E-9C8E-DEF01AB97F8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5373FB2B-1431-4493-8240-DFCF3FDEA80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1AB30BC9-2FBF-4605-B409-084CF39304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2F7C-29D1-4FC4-882B-FF521B31E9B0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08C61154-5A9E-49BE-8AD1-9DEAF55E0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213BC209-CB64-4140-9741-04F0A5353E3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DF671-1741-40BB-A14F-FA90F5D220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0045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DAC0849-146F-4173-90E5-CA000EC41E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0A327EB7-4C7E-424F-98DB-9FA3BD826F7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35C18B6B-C5EC-4632-839B-BC1115F74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2F7C-29D1-4FC4-882B-FF521B31E9B0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F908FC9A-3473-476C-B5FD-B3F56EFD1F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80956CD-8188-4282-8148-1667F1B0D4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DF671-1741-40BB-A14F-FA90F5D220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565995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E4136D-AF89-4976-BB59-29408C3715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9D8DDCB9-2855-40CD-BC30-857D3CBF60E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52F3362A-104B-4B42-9201-DFDF69D785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2F7C-29D1-4FC4-882B-FF521B31E9B0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25DAF00-2D86-494F-B0F6-26CCFB145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DE9EF6EE-43ED-494F-A3D5-06D6F4EF27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DF671-1741-40BB-A14F-FA90F5D220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57945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1B70739-9A13-4297-B8E0-F5D79C4DDD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12749FA-72A9-4321-AF86-9A5B3DBFE0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E9A468A7-6297-4E45-B500-C619F3886B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5AA0F845-9BDB-44E1-9032-F09C0FE295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2F7C-29D1-4FC4-882B-FF521B31E9B0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807E5EE6-2ED5-4130-A3C3-0F1DC7E4A6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55C8AC8F-3EFE-45D4-9673-83647D1BA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DF671-1741-40BB-A14F-FA90F5D220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146114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CDCF16A-5591-4B2B-ABF4-AB23152B86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772237C-4E1F-486B-965C-C4D9C6B060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9C3567C7-0DFA-4D6E-A608-F36DC18EA1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9E4BE261-9578-4EB4-BCED-F7B6B29B4B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E2B387AD-0D22-4A2A-999F-56AC180F1CC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3B1C6A91-E349-44E6-BB0A-EEB0D1DDED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2F7C-29D1-4FC4-882B-FF521B31E9B0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D03B7DF-A761-4D40-9D49-77DF09AF07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B52143DF-1CB5-4A0B-AAEC-5FF25F5912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DF671-1741-40BB-A14F-FA90F5D220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66432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94E8C0-829E-4FFE-A0DD-B315FE104C0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517C5310-9F7B-4326-9323-A1564792C3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2F7C-29D1-4FC4-882B-FF521B31E9B0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AAD80424-77C0-47B8-BCA5-B20E3F73EC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5EE79680-408D-44C5-B777-7326BBEF77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DF671-1741-40BB-A14F-FA90F5D220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841883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87055A0A-CA82-4684-90C1-CE8BAECE15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2F7C-29D1-4FC4-882B-FF521B31E9B0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987DD8F8-DECF-45E1-841D-7F0F60E481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A0627F98-5279-4100-86B5-F81CA7BE41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DF671-1741-40BB-A14F-FA90F5D220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45622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0FD3F00-A52C-4A9E-B288-73EAB4CD5B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6644E5D-5D18-4E74-852D-3DD9D03E35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EA2AEA9C-ABC5-4D1A-BBCA-8422E469BCD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E1D9458A-D4E3-43FB-ACD8-8415C84037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2F7C-29D1-4FC4-882B-FF521B31E9B0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7DFF40F6-A1D1-466A-8524-3F1A49F6A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99AFD39E-59E4-4D7F-BBB9-E4ECF4779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DF671-1741-40BB-A14F-FA90F5D220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05296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E3665FB-D3EC-4C9F-82FB-67487FF4C9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98E284A5-FA7B-49A8-BE16-9C319D70626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28CA90D-15CF-4D3E-887B-50A5EC139A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81087C8D-0677-49E2-88C6-B58F268C85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92F7C-29D1-4FC4-882B-FF521B31E9B0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1C315EB-DAA1-46F6-BBC9-641D6ED764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09A96FB0-FBB7-49E7-87AD-E14F22B9F2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ACDF671-1741-40BB-A14F-FA90F5D220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4524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9AF0C71-0D70-4C91-9BFE-48EFED144E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242F4574-5262-4BCD-B30A-AB3CA17016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E6FEC5B2-3692-4AE8-AA44-0599CBAC8DC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492F7C-29D1-4FC4-882B-FF521B31E9B0}" type="datetimeFigureOut">
              <a:rPr lang="ru-RU" smtClean="0"/>
              <a:pPr/>
              <a:t>30.09.2020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16E74482-9C83-4BE6-8AA1-7DA56BE84F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2E18DA5-B222-4E0C-AB89-3349D7FA6D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CDF671-1741-40BB-A14F-FA90F5D2203C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503244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gchp40.ru/" TargetMode="External"/><Relationship Id="rId2" Type="http://schemas.openxmlformats.org/officeDocument/2006/relationships/hyperlink" Target="mailto:ppp-info@adm.kaluga.ru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5FB04D56-C8E2-4E0B-B3FB-160FACAF7BE6}"/>
              </a:ext>
            </a:extLst>
          </p:cNvPr>
          <p:cNvSpPr/>
          <p:nvPr/>
        </p:nvSpPr>
        <p:spPr>
          <a:xfrm>
            <a:off x="-1" y="507821"/>
            <a:ext cx="12192001" cy="1194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6D7ED085-736E-48A4-8E24-83E9F24A444E}"/>
              </a:ext>
            </a:extLst>
          </p:cNvPr>
          <p:cNvSpPr txBox="1">
            <a:spLocks/>
          </p:cNvSpPr>
          <p:nvPr/>
        </p:nvSpPr>
        <p:spPr>
          <a:xfrm>
            <a:off x="3131138" y="708308"/>
            <a:ext cx="5056457" cy="80185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solidFill>
                  <a:schemeClr val="tx2"/>
                </a:solidFill>
                <a:latin typeface="Arial Narrow" panose="020B0606020202030204" pitchFamily="34" charset="0"/>
                <a:ea typeface="Cambria" panose="02040503050406030204" pitchFamily="18" charset="0"/>
              </a:rPr>
              <a:t>Государственное автономное учреждение Калужской области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solidFill>
                  <a:schemeClr val="tx2"/>
                </a:solidFill>
                <a:latin typeface="Arial Narrow" panose="020B0606020202030204" pitchFamily="34" charset="0"/>
                <a:ea typeface="Cambria" panose="02040503050406030204" pitchFamily="18" charset="0"/>
              </a:rPr>
              <a:t>«Центр государственно-частного партнерства</a:t>
            </a:r>
            <a:endParaRPr lang="en-US" sz="1600" dirty="0">
              <a:solidFill>
                <a:schemeClr val="tx2"/>
              </a:solidFill>
              <a:latin typeface="Arial Narrow" panose="020B0606020202030204" pitchFamily="34" charset="0"/>
              <a:ea typeface="Cambria" panose="020405030504060302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solidFill>
                  <a:schemeClr val="tx2"/>
                </a:solidFill>
                <a:latin typeface="Arial Narrow" panose="020B0606020202030204" pitchFamily="34" charset="0"/>
                <a:ea typeface="Cambria" panose="02040503050406030204" pitchFamily="18" charset="0"/>
              </a:rPr>
              <a:t>Калужской области»</a:t>
            </a: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06E63803-6CAD-40B0-BDFE-FFD7CEE94281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47" y="613332"/>
            <a:ext cx="1284727" cy="991809"/>
          </a:xfrm>
          <a:prstGeom prst="rect">
            <a:avLst/>
          </a:prstGeom>
        </p:spPr>
      </p:pic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24B6059B-A13A-4E27-B75F-A56AB46C1D0A}"/>
              </a:ext>
            </a:extLst>
          </p:cNvPr>
          <p:cNvSpPr/>
          <p:nvPr/>
        </p:nvSpPr>
        <p:spPr>
          <a:xfrm>
            <a:off x="0" y="0"/>
            <a:ext cx="95794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3">
            <a:extLst>
              <a:ext uri="{FF2B5EF4-FFF2-40B4-BE49-F238E27FC236}">
                <a16:creationId xmlns:a16="http://schemas.microsoft.com/office/drawing/2014/main" id="{FB1DD1EC-10EB-4F2C-A0CC-A0895E63866F}"/>
              </a:ext>
            </a:extLst>
          </p:cNvPr>
          <p:cNvSpPr txBox="1">
            <a:spLocks/>
          </p:cNvSpPr>
          <p:nvPr/>
        </p:nvSpPr>
        <p:spPr>
          <a:xfrm>
            <a:off x="426432" y="6124575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368E3DA-06C9-4C77-8AAD-72D5D9B19865}" type="slidenum">
              <a:rPr lang="ru-RU" sz="1600" smtClean="0">
                <a:solidFill>
                  <a:schemeClr val="bg1"/>
                </a:solidFill>
                <a:latin typeface="Arial Narrow" pitchFamily="34" charset="0"/>
              </a:rPr>
              <a:pPr algn="l"/>
              <a:t>1</a:t>
            </a:fld>
            <a:endParaRPr lang="ru-RU" sz="16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8D4F9B14-EB9E-4A54-9D16-BBC50EFF5555}"/>
              </a:ext>
            </a:extLst>
          </p:cNvPr>
          <p:cNvSpPr txBox="1">
            <a:spLocks/>
          </p:cNvSpPr>
          <p:nvPr/>
        </p:nvSpPr>
        <p:spPr>
          <a:xfrm>
            <a:off x="1584816" y="3429000"/>
            <a:ext cx="9022368" cy="2130014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ru-RU" sz="2400" dirty="0">
                <a:solidFill>
                  <a:schemeClr val="tx2"/>
                </a:solidFill>
                <a:latin typeface="Arial Narrow" panose="020B0606020202030204" pitchFamily="34" charset="0"/>
              </a:rPr>
              <a:t>МЕТОДИЧЕСКИЕ РЕКОМЕНДАЦИИ ПО РАЗВИТИЮ ГЧП</a:t>
            </a:r>
          </a:p>
          <a:p>
            <a:pPr algn="l">
              <a:lnSpc>
                <a:spcPct val="110000"/>
              </a:lnSpc>
              <a:spcBef>
                <a:spcPts val="0"/>
              </a:spcBef>
            </a:pPr>
            <a:r>
              <a:rPr lang="ru-RU" sz="2400" dirty="0">
                <a:solidFill>
                  <a:schemeClr val="tx2"/>
                </a:solidFill>
                <a:latin typeface="Arial Narrow" panose="020B0606020202030204" pitchFamily="34" charset="0"/>
              </a:rPr>
              <a:t>НА ТЕРРИТОРИИ КАЛУЖСКОЙ ОБЛАСТИ</a:t>
            </a:r>
          </a:p>
        </p:txBody>
      </p:sp>
      <p:sp>
        <p:nvSpPr>
          <p:cNvPr id="7" name="Подзаголовок 2">
            <a:extLst>
              <a:ext uri="{FF2B5EF4-FFF2-40B4-BE49-F238E27FC236}">
                <a16:creationId xmlns:a16="http://schemas.microsoft.com/office/drawing/2014/main" id="{C26D72AC-3C56-45B0-B90A-76BBC3254B11}"/>
              </a:ext>
            </a:extLst>
          </p:cNvPr>
          <p:cNvSpPr txBox="1">
            <a:spLocks/>
          </p:cNvSpPr>
          <p:nvPr/>
        </p:nvSpPr>
        <p:spPr>
          <a:xfrm>
            <a:off x="1560513" y="6088771"/>
            <a:ext cx="1596344" cy="400929"/>
          </a:xfrm>
          <a:prstGeom prst="rect">
            <a:avLst/>
          </a:prstGeom>
        </p:spPr>
        <p:txBody>
          <a:bodyPr vert="horz" lIns="0" tIns="0" rIns="0" bIns="0" rtlCol="0" anchor="b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solidFill>
                  <a:schemeClr val="tx2"/>
                </a:solidFill>
                <a:latin typeface="Arial Narrow" panose="020B0606020202030204" pitchFamily="34" charset="0"/>
                <a:ea typeface="Cambria" panose="02040503050406030204" pitchFamily="18" charset="0"/>
              </a:rPr>
              <a:t>2020 г.</a:t>
            </a:r>
          </a:p>
        </p:txBody>
      </p:sp>
    </p:spTree>
    <p:extLst>
      <p:ext uri="{BB962C8B-B14F-4D97-AF65-F5344CB8AC3E}">
        <p14:creationId xmlns:p14="http://schemas.microsoft.com/office/powerpoint/2010/main" val="13259906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2" name="Прямая со стрелкой 41">
            <a:extLst>
              <a:ext uri="{FF2B5EF4-FFF2-40B4-BE49-F238E27FC236}">
                <a16:creationId xmlns:a16="http://schemas.microsoft.com/office/drawing/2014/main" id="{17AEC4D4-7366-4171-BEAA-2142AD8AFB88}"/>
              </a:ext>
            </a:extLst>
          </p:cNvPr>
          <p:cNvCxnSpPr/>
          <p:nvPr/>
        </p:nvCxnSpPr>
        <p:spPr>
          <a:xfrm>
            <a:off x="4429125" y="3517900"/>
            <a:ext cx="2381" cy="401833"/>
          </a:xfrm>
          <a:prstGeom prst="straightConnector1">
            <a:avLst/>
          </a:prstGeom>
          <a:ln w="19050">
            <a:solidFill>
              <a:srgbClr val="8395A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Прямая со стрелкой 42">
            <a:extLst>
              <a:ext uri="{FF2B5EF4-FFF2-40B4-BE49-F238E27FC236}">
                <a16:creationId xmlns:a16="http://schemas.microsoft.com/office/drawing/2014/main" id="{674DA673-2EA7-4704-B3E5-BD18C853F416}"/>
              </a:ext>
            </a:extLst>
          </p:cNvPr>
          <p:cNvCxnSpPr/>
          <p:nvPr/>
        </p:nvCxnSpPr>
        <p:spPr>
          <a:xfrm>
            <a:off x="4450556" y="4572000"/>
            <a:ext cx="2381" cy="401833"/>
          </a:xfrm>
          <a:prstGeom prst="straightConnector1">
            <a:avLst/>
          </a:prstGeom>
          <a:ln w="19050">
            <a:solidFill>
              <a:srgbClr val="8395A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Прямая со стрелкой 43">
            <a:extLst>
              <a:ext uri="{FF2B5EF4-FFF2-40B4-BE49-F238E27FC236}">
                <a16:creationId xmlns:a16="http://schemas.microsoft.com/office/drawing/2014/main" id="{A2A25AFB-20F0-42C8-8242-CD7FFF223FF9}"/>
              </a:ext>
            </a:extLst>
          </p:cNvPr>
          <p:cNvCxnSpPr/>
          <p:nvPr/>
        </p:nvCxnSpPr>
        <p:spPr>
          <a:xfrm>
            <a:off x="4448175" y="5623928"/>
            <a:ext cx="2381" cy="401833"/>
          </a:xfrm>
          <a:prstGeom prst="straightConnector1">
            <a:avLst/>
          </a:prstGeom>
          <a:ln w="19050">
            <a:solidFill>
              <a:srgbClr val="8395A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5FB04D56-C8E2-4E0B-B3FB-160FACAF7BE6}"/>
              </a:ext>
            </a:extLst>
          </p:cNvPr>
          <p:cNvSpPr/>
          <p:nvPr/>
        </p:nvSpPr>
        <p:spPr>
          <a:xfrm>
            <a:off x="-1" y="507821"/>
            <a:ext cx="12192001" cy="1194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6D7ED085-736E-48A4-8E24-83E9F24A444E}"/>
              </a:ext>
            </a:extLst>
          </p:cNvPr>
          <p:cNvSpPr txBox="1">
            <a:spLocks/>
          </p:cNvSpPr>
          <p:nvPr/>
        </p:nvSpPr>
        <p:spPr>
          <a:xfrm>
            <a:off x="1560513" y="719194"/>
            <a:ext cx="8250237" cy="80185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chemeClr val="tx2"/>
                </a:solidFill>
                <a:latin typeface="Arial Narrow" panose="020B0606020202030204" pitchFamily="34" charset="0"/>
                <a:ea typeface="Cambria" panose="02040503050406030204" pitchFamily="18" charset="0"/>
              </a:rPr>
              <a:t>ПОРЯДОК ПЕРВИЧНОЙ ОЦЕНКИ ИНВЕСТИЦИОННЫХ ПРОЕКТОВ ДЛЯ ЦЕЛЕЙ ГЧП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24B6059B-A13A-4E27-B75F-A56AB46C1D0A}"/>
              </a:ext>
            </a:extLst>
          </p:cNvPr>
          <p:cNvSpPr/>
          <p:nvPr/>
        </p:nvSpPr>
        <p:spPr>
          <a:xfrm>
            <a:off x="0" y="0"/>
            <a:ext cx="95794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3">
            <a:extLst>
              <a:ext uri="{FF2B5EF4-FFF2-40B4-BE49-F238E27FC236}">
                <a16:creationId xmlns:a16="http://schemas.microsoft.com/office/drawing/2014/main" id="{FB1DD1EC-10EB-4F2C-A0CC-A0895E63866F}"/>
              </a:ext>
            </a:extLst>
          </p:cNvPr>
          <p:cNvSpPr txBox="1">
            <a:spLocks/>
          </p:cNvSpPr>
          <p:nvPr/>
        </p:nvSpPr>
        <p:spPr>
          <a:xfrm>
            <a:off x="426432" y="6124575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368E3DA-06C9-4C77-8AAD-72D5D9B19865}" type="slidenum">
              <a:rPr lang="ru-RU" sz="1600" smtClean="0">
                <a:solidFill>
                  <a:schemeClr val="bg1"/>
                </a:solidFill>
                <a:latin typeface="Arial Narrow" pitchFamily="34" charset="0"/>
              </a:rPr>
              <a:pPr algn="l"/>
              <a:t>10</a:t>
            </a:fld>
            <a:endParaRPr lang="ru-RU" sz="16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2609B252-0379-4BAD-9EDB-067D9E6111E5}"/>
              </a:ext>
            </a:extLst>
          </p:cNvPr>
          <p:cNvSpPr/>
          <p:nvPr/>
        </p:nvSpPr>
        <p:spPr>
          <a:xfrm>
            <a:off x="1560513" y="2076061"/>
            <a:ext cx="5780087" cy="463939"/>
          </a:xfrm>
          <a:prstGeom prst="roundRect">
            <a:avLst>
              <a:gd name="adj" fmla="val 25215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Инвестиционный проект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8424EEAE-430C-4778-879B-97FA46CD9827}"/>
              </a:ext>
            </a:extLst>
          </p:cNvPr>
          <p:cNvSpPr/>
          <p:nvPr/>
        </p:nvSpPr>
        <p:spPr>
          <a:xfrm>
            <a:off x="1541463" y="6025761"/>
            <a:ext cx="5780087" cy="463939"/>
          </a:xfrm>
          <a:prstGeom prst="roundRect">
            <a:avLst>
              <a:gd name="adj" fmla="val 25215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Проект ГЧП</a:t>
            </a:r>
          </a:p>
        </p:txBody>
      </p:sp>
      <p:sp>
        <p:nvSpPr>
          <p:cNvPr id="12" name="Овал 11">
            <a:extLst>
              <a:ext uri="{FF2B5EF4-FFF2-40B4-BE49-F238E27FC236}">
                <a16:creationId xmlns:a16="http://schemas.microsoft.com/office/drawing/2014/main" id="{8450A86C-C23A-4C3F-A719-F891F561516F}"/>
              </a:ext>
            </a:extLst>
          </p:cNvPr>
          <p:cNvSpPr/>
          <p:nvPr/>
        </p:nvSpPr>
        <p:spPr>
          <a:xfrm>
            <a:off x="3672379" y="2916433"/>
            <a:ext cx="1561118" cy="654050"/>
          </a:xfrm>
          <a:prstGeom prst="ellipse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Овал 12">
            <a:extLst>
              <a:ext uri="{FF2B5EF4-FFF2-40B4-BE49-F238E27FC236}">
                <a16:creationId xmlns:a16="http://schemas.microsoft.com/office/drawing/2014/main" id="{24821C72-614B-4B51-99FD-26DE28AC0FE3}"/>
              </a:ext>
            </a:extLst>
          </p:cNvPr>
          <p:cNvSpPr/>
          <p:nvPr/>
        </p:nvSpPr>
        <p:spPr>
          <a:xfrm>
            <a:off x="3672379" y="3905250"/>
            <a:ext cx="1561118" cy="654050"/>
          </a:xfrm>
          <a:prstGeom prst="ellipse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01F1C2A6-E8DA-48E6-B127-6CA81D01B518}"/>
              </a:ext>
            </a:extLst>
          </p:cNvPr>
          <p:cNvSpPr/>
          <p:nvPr/>
        </p:nvSpPr>
        <p:spPr>
          <a:xfrm>
            <a:off x="3672379" y="4990119"/>
            <a:ext cx="1561118" cy="65405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9CF8CA71-E391-4197-8D0D-9FBBAB7EC4F2}"/>
              </a:ext>
            </a:extLst>
          </p:cNvPr>
          <p:cNvSpPr txBox="1"/>
          <p:nvPr/>
        </p:nvSpPr>
        <p:spPr>
          <a:xfrm>
            <a:off x="1714500" y="2987072"/>
            <a:ext cx="17907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Arial Narrow" panose="020B0606020202030204" pitchFamily="34" charset="0"/>
              </a:rPr>
              <a:t>Техническая реализуемость</a:t>
            </a:r>
            <a:endParaRPr lang="ru-RU" sz="1400" dirty="0"/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0312C7BF-A758-4BB9-9E76-B7AC67ABD0DC}"/>
              </a:ext>
            </a:extLst>
          </p:cNvPr>
          <p:cNvSpPr txBox="1"/>
          <p:nvPr/>
        </p:nvSpPr>
        <p:spPr>
          <a:xfrm>
            <a:off x="1714500" y="3794781"/>
            <a:ext cx="1790700" cy="7386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Arial Narrow" panose="020B0606020202030204" pitchFamily="34" charset="0"/>
              </a:rPr>
              <a:t>Социально-экономический</a:t>
            </a:r>
          </a:p>
          <a:p>
            <a:pPr algn="ctr"/>
            <a:r>
              <a:rPr lang="ru-RU" sz="1400" dirty="0">
                <a:latin typeface="Arial Narrow" panose="020B0606020202030204" pitchFamily="34" charset="0"/>
              </a:rPr>
              <a:t>эффект</a:t>
            </a:r>
            <a:endParaRPr lang="ru-RU" sz="1400" dirty="0"/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A57B34D-1FB6-4B2C-9D34-0C3ADD11E9AB}"/>
              </a:ext>
            </a:extLst>
          </p:cNvPr>
          <p:cNvSpPr txBox="1"/>
          <p:nvPr/>
        </p:nvSpPr>
        <p:spPr>
          <a:xfrm>
            <a:off x="1714500" y="4915834"/>
            <a:ext cx="1790700" cy="5232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Arial Narrow" panose="020B0606020202030204" pitchFamily="34" charset="0"/>
              </a:rPr>
              <a:t>Эффективность</a:t>
            </a:r>
          </a:p>
          <a:p>
            <a:pPr algn="ctr"/>
            <a:r>
              <a:rPr lang="ru-RU" sz="1400" dirty="0">
                <a:latin typeface="Arial Narrow" panose="020B0606020202030204" pitchFamily="34" charset="0"/>
              </a:rPr>
              <a:t>ГЧП</a:t>
            </a:r>
            <a:endParaRPr lang="ru-RU" sz="1400" dirty="0"/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D79544DA-42D9-4DD2-9B16-5DA55B134FA7}"/>
              </a:ext>
            </a:extLst>
          </p:cNvPr>
          <p:cNvSpPr txBox="1"/>
          <p:nvPr/>
        </p:nvSpPr>
        <p:spPr>
          <a:xfrm>
            <a:off x="3359150" y="3564928"/>
            <a:ext cx="6921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Arial Narrow" panose="020B0606020202030204" pitchFamily="34" charset="0"/>
              </a:rPr>
              <a:t>Есть</a:t>
            </a:r>
            <a:endParaRPr lang="ru-RU" sz="1400" dirty="0"/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8A9F8942-6889-4DA0-8676-58E2AE0C58C0}"/>
              </a:ext>
            </a:extLst>
          </p:cNvPr>
          <p:cNvSpPr txBox="1"/>
          <p:nvPr/>
        </p:nvSpPr>
        <p:spPr>
          <a:xfrm>
            <a:off x="3359150" y="4510747"/>
            <a:ext cx="6921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Arial Narrow" panose="020B0606020202030204" pitchFamily="34" charset="0"/>
              </a:rPr>
              <a:t>Есть</a:t>
            </a:r>
            <a:endParaRPr lang="ru-RU" sz="1400" dirty="0"/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B2F8A7CF-46DE-4C65-9F1F-EA16ADE62F3D}"/>
              </a:ext>
            </a:extLst>
          </p:cNvPr>
          <p:cNvSpPr txBox="1"/>
          <p:nvPr/>
        </p:nvSpPr>
        <p:spPr>
          <a:xfrm>
            <a:off x="3313604" y="5586793"/>
            <a:ext cx="6921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Arial Narrow" panose="020B0606020202030204" pitchFamily="34" charset="0"/>
              </a:rPr>
              <a:t>Есть</a:t>
            </a:r>
            <a:endParaRPr lang="ru-RU" sz="1400" dirty="0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46817685-5B0B-48DE-8788-BC8A44980EC1}"/>
              </a:ext>
            </a:extLst>
          </p:cNvPr>
          <p:cNvSpPr txBox="1"/>
          <p:nvPr/>
        </p:nvSpPr>
        <p:spPr>
          <a:xfrm>
            <a:off x="5252547" y="3564928"/>
            <a:ext cx="6921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Arial Narrow" panose="020B0606020202030204" pitchFamily="34" charset="0"/>
              </a:rPr>
              <a:t>Нет</a:t>
            </a:r>
            <a:endParaRPr lang="ru-RU" sz="1400" dirty="0"/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7A4F4D09-4E00-4607-A7B2-06A0B4AC5038}"/>
              </a:ext>
            </a:extLst>
          </p:cNvPr>
          <p:cNvSpPr txBox="1"/>
          <p:nvPr/>
        </p:nvSpPr>
        <p:spPr>
          <a:xfrm>
            <a:off x="5252547" y="4510747"/>
            <a:ext cx="6921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Arial Narrow" panose="020B0606020202030204" pitchFamily="34" charset="0"/>
              </a:rPr>
              <a:t>Нет</a:t>
            </a:r>
            <a:endParaRPr lang="ru-RU" sz="1400" dirty="0"/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3E9E25F0-A034-4821-9BB9-97BA9877B8FC}"/>
              </a:ext>
            </a:extLst>
          </p:cNvPr>
          <p:cNvSpPr txBox="1"/>
          <p:nvPr/>
        </p:nvSpPr>
        <p:spPr>
          <a:xfrm>
            <a:off x="5207001" y="5586793"/>
            <a:ext cx="692150" cy="3077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ru-RU" sz="1400" dirty="0">
                <a:latin typeface="Arial Narrow" panose="020B0606020202030204" pitchFamily="34" charset="0"/>
              </a:rPr>
              <a:t>Нет</a:t>
            </a:r>
            <a:endParaRPr lang="ru-RU" sz="1400" dirty="0"/>
          </a:p>
        </p:txBody>
      </p:sp>
      <p:sp>
        <p:nvSpPr>
          <p:cNvPr id="39" name="Овал 38">
            <a:extLst>
              <a:ext uri="{FF2B5EF4-FFF2-40B4-BE49-F238E27FC236}">
                <a16:creationId xmlns:a16="http://schemas.microsoft.com/office/drawing/2014/main" id="{ADAB5B52-9D27-4EA8-B495-717D17CACFBD}"/>
              </a:ext>
            </a:extLst>
          </p:cNvPr>
          <p:cNvSpPr/>
          <p:nvPr/>
        </p:nvSpPr>
        <p:spPr>
          <a:xfrm>
            <a:off x="8050704" y="2910878"/>
            <a:ext cx="1544443" cy="654050"/>
          </a:xfrm>
          <a:prstGeom prst="ellipse">
            <a:avLst/>
          </a:prstGeom>
          <a:solidFill>
            <a:schemeClr val="bg2">
              <a:lumMod val="9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41" name="Прямая со стрелкой 40">
            <a:extLst>
              <a:ext uri="{FF2B5EF4-FFF2-40B4-BE49-F238E27FC236}">
                <a16:creationId xmlns:a16="http://schemas.microsoft.com/office/drawing/2014/main" id="{1DE0F5AB-46E4-4958-85BF-556F331F07E2}"/>
              </a:ext>
            </a:extLst>
          </p:cNvPr>
          <p:cNvCxnSpPr>
            <a:stCxn id="5" idx="2"/>
            <a:endCxn id="12" idx="0"/>
          </p:cNvCxnSpPr>
          <p:nvPr/>
        </p:nvCxnSpPr>
        <p:spPr>
          <a:xfrm>
            <a:off x="4450557" y="2540000"/>
            <a:ext cx="2381" cy="376433"/>
          </a:xfrm>
          <a:prstGeom prst="straightConnector1">
            <a:avLst/>
          </a:prstGeom>
          <a:ln w="19050">
            <a:solidFill>
              <a:srgbClr val="8395A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Прямая со стрелкой 44">
            <a:extLst>
              <a:ext uri="{FF2B5EF4-FFF2-40B4-BE49-F238E27FC236}">
                <a16:creationId xmlns:a16="http://schemas.microsoft.com/office/drawing/2014/main" id="{7B7971CC-FF06-4533-ABF7-CCC8EE5D5846}"/>
              </a:ext>
            </a:extLst>
          </p:cNvPr>
          <p:cNvCxnSpPr>
            <a:cxnSpLocks/>
            <a:stCxn id="12" idx="6"/>
            <a:endCxn id="39" idx="2"/>
          </p:cNvCxnSpPr>
          <p:nvPr/>
        </p:nvCxnSpPr>
        <p:spPr>
          <a:xfrm flipV="1">
            <a:off x="5233497" y="3237903"/>
            <a:ext cx="2817207" cy="5555"/>
          </a:xfrm>
          <a:prstGeom prst="straightConnector1">
            <a:avLst/>
          </a:prstGeom>
          <a:ln w="19050">
            <a:solidFill>
              <a:srgbClr val="8395A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Прямая со стрелкой 47">
            <a:extLst>
              <a:ext uri="{FF2B5EF4-FFF2-40B4-BE49-F238E27FC236}">
                <a16:creationId xmlns:a16="http://schemas.microsoft.com/office/drawing/2014/main" id="{D37E80F8-AB39-4147-8AC7-3A4E44347F68}"/>
              </a:ext>
            </a:extLst>
          </p:cNvPr>
          <p:cNvCxnSpPr>
            <a:cxnSpLocks/>
          </p:cNvCxnSpPr>
          <p:nvPr/>
        </p:nvCxnSpPr>
        <p:spPr>
          <a:xfrm flipV="1">
            <a:off x="5233497" y="4241184"/>
            <a:ext cx="2817208" cy="5555"/>
          </a:xfrm>
          <a:prstGeom prst="straightConnector1">
            <a:avLst/>
          </a:prstGeom>
          <a:ln w="19050">
            <a:solidFill>
              <a:srgbClr val="8395A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Прямая со стрелкой 48">
            <a:extLst>
              <a:ext uri="{FF2B5EF4-FFF2-40B4-BE49-F238E27FC236}">
                <a16:creationId xmlns:a16="http://schemas.microsoft.com/office/drawing/2014/main" id="{43A5A803-1E45-4934-869E-89B916394D5B}"/>
              </a:ext>
            </a:extLst>
          </p:cNvPr>
          <p:cNvCxnSpPr>
            <a:cxnSpLocks/>
          </p:cNvCxnSpPr>
          <p:nvPr/>
        </p:nvCxnSpPr>
        <p:spPr>
          <a:xfrm flipV="1">
            <a:off x="5233497" y="5314366"/>
            <a:ext cx="2817208" cy="5555"/>
          </a:xfrm>
          <a:prstGeom prst="straightConnector1">
            <a:avLst/>
          </a:prstGeom>
          <a:ln w="19050">
            <a:solidFill>
              <a:srgbClr val="8395A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Прямоугольник: скругленные углы 50">
            <a:extLst>
              <a:ext uri="{FF2B5EF4-FFF2-40B4-BE49-F238E27FC236}">
                <a16:creationId xmlns:a16="http://schemas.microsoft.com/office/drawing/2014/main" id="{ADF3CFEA-D7ED-4AD1-84FC-F292EAA0D61E}"/>
              </a:ext>
            </a:extLst>
          </p:cNvPr>
          <p:cNvSpPr/>
          <p:nvPr/>
        </p:nvSpPr>
        <p:spPr>
          <a:xfrm>
            <a:off x="8061874" y="3731282"/>
            <a:ext cx="3290339" cy="978834"/>
          </a:xfrm>
          <a:prstGeom prst="roundRect">
            <a:avLst>
              <a:gd name="adj" fmla="val 25215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Реализация проекта</a:t>
            </a:r>
          </a:p>
          <a:p>
            <a:pPr algn="ctr"/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за счет средств</a:t>
            </a:r>
          </a:p>
          <a:p>
            <a:pPr algn="ctr"/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частных инвесторов</a:t>
            </a:r>
          </a:p>
        </p:txBody>
      </p:sp>
      <p:sp>
        <p:nvSpPr>
          <p:cNvPr id="53" name="Прямоугольник: скругленные углы 52">
            <a:extLst>
              <a:ext uri="{FF2B5EF4-FFF2-40B4-BE49-F238E27FC236}">
                <a16:creationId xmlns:a16="http://schemas.microsoft.com/office/drawing/2014/main" id="{1414FAB1-EDBD-4EDC-BEB8-EB01D5533537}"/>
              </a:ext>
            </a:extLst>
          </p:cNvPr>
          <p:cNvSpPr/>
          <p:nvPr/>
        </p:nvSpPr>
        <p:spPr>
          <a:xfrm>
            <a:off x="8061874" y="4876470"/>
            <a:ext cx="3290339" cy="978834"/>
          </a:xfrm>
          <a:prstGeom prst="roundRect">
            <a:avLst>
              <a:gd name="adj" fmla="val 25215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Потенциально иные формы бюджетного участия</a:t>
            </a:r>
          </a:p>
        </p:txBody>
      </p:sp>
      <p:cxnSp>
        <p:nvCxnSpPr>
          <p:cNvPr id="56" name="Прямая соединительная линия 55">
            <a:extLst>
              <a:ext uri="{FF2B5EF4-FFF2-40B4-BE49-F238E27FC236}">
                <a16:creationId xmlns:a16="http://schemas.microsoft.com/office/drawing/2014/main" id="{C7CDFB5D-731E-4B82-8534-382F04E68A87}"/>
              </a:ext>
            </a:extLst>
          </p:cNvPr>
          <p:cNvCxnSpPr>
            <a:stCxn id="39" idx="1"/>
            <a:endCxn id="39" idx="5"/>
          </p:cNvCxnSpPr>
          <p:nvPr/>
        </p:nvCxnSpPr>
        <p:spPr>
          <a:xfrm>
            <a:off x="8276882" y="3006661"/>
            <a:ext cx="1092087" cy="46248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единительная линия 56">
            <a:extLst>
              <a:ext uri="{FF2B5EF4-FFF2-40B4-BE49-F238E27FC236}">
                <a16:creationId xmlns:a16="http://schemas.microsoft.com/office/drawing/2014/main" id="{0B801472-7765-4BBB-96F8-9F45AA912D4E}"/>
              </a:ext>
            </a:extLst>
          </p:cNvPr>
          <p:cNvCxnSpPr>
            <a:cxnSpLocks/>
            <a:stCxn id="39" idx="3"/>
            <a:endCxn id="39" idx="7"/>
          </p:cNvCxnSpPr>
          <p:nvPr/>
        </p:nvCxnSpPr>
        <p:spPr>
          <a:xfrm flipV="1">
            <a:off x="8276882" y="3006661"/>
            <a:ext cx="1092087" cy="462484"/>
          </a:xfrm>
          <a:prstGeom prst="line">
            <a:avLst/>
          </a:prstGeom>
          <a:ln w="190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7182269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5FB04D56-C8E2-4E0B-B3FB-160FACAF7BE6}"/>
              </a:ext>
            </a:extLst>
          </p:cNvPr>
          <p:cNvSpPr/>
          <p:nvPr/>
        </p:nvSpPr>
        <p:spPr>
          <a:xfrm>
            <a:off x="-1" y="507821"/>
            <a:ext cx="12192001" cy="1194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6D7ED085-736E-48A4-8E24-83E9F24A444E}"/>
              </a:ext>
            </a:extLst>
          </p:cNvPr>
          <p:cNvSpPr txBox="1">
            <a:spLocks/>
          </p:cNvSpPr>
          <p:nvPr/>
        </p:nvSpPr>
        <p:spPr>
          <a:xfrm>
            <a:off x="1560513" y="719194"/>
            <a:ext cx="8250237" cy="80185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chemeClr val="tx2"/>
                </a:solidFill>
                <a:latin typeface="Arial Narrow" panose="020B0606020202030204" pitchFamily="34" charset="0"/>
                <a:ea typeface="Cambria" panose="02040503050406030204" pitchFamily="18" charset="0"/>
              </a:rPr>
              <a:t>КРИТЕРИИ КОМПЛЕКСНОЙ ОЦЕНКИ ПРОЕКТА ГЧП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24B6059B-A13A-4E27-B75F-A56AB46C1D0A}"/>
              </a:ext>
            </a:extLst>
          </p:cNvPr>
          <p:cNvSpPr/>
          <p:nvPr/>
        </p:nvSpPr>
        <p:spPr>
          <a:xfrm>
            <a:off x="0" y="0"/>
            <a:ext cx="95794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3">
            <a:extLst>
              <a:ext uri="{FF2B5EF4-FFF2-40B4-BE49-F238E27FC236}">
                <a16:creationId xmlns:a16="http://schemas.microsoft.com/office/drawing/2014/main" id="{FB1DD1EC-10EB-4F2C-A0CC-A0895E63866F}"/>
              </a:ext>
            </a:extLst>
          </p:cNvPr>
          <p:cNvSpPr txBox="1">
            <a:spLocks/>
          </p:cNvSpPr>
          <p:nvPr/>
        </p:nvSpPr>
        <p:spPr>
          <a:xfrm>
            <a:off x="426432" y="6124575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368E3DA-06C9-4C77-8AAD-72D5D9B19865}" type="slidenum">
              <a:rPr lang="ru-RU" sz="1600" smtClean="0">
                <a:solidFill>
                  <a:schemeClr val="bg1"/>
                </a:solidFill>
                <a:latin typeface="Arial Narrow" pitchFamily="34" charset="0"/>
              </a:rPr>
              <a:pPr algn="l"/>
              <a:t>11</a:t>
            </a:fld>
            <a:endParaRPr lang="ru-RU" sz="16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51" name="Прямоугольник: скругленные углы 50">
            <a:extLst>
              <a:ext uri="{FF2B5EF4-FFF2-40B4-BE49-F238E27FC236}">
                <a16:creationId xmlns:a16="http://schemas.microsoft.com/office/drawing/2014/main" id="{ADF3CFEA-D7ED-4AD1-84FC-F292EAA0D61E}"/>
              </a:ext>
            </a:extLst>
          </p:cNvPr>
          <p:cNvSpPr/>
          <p:nvPr/>
        </p:nvSpPr>
        <p:spPr>
          <a:xfrm>
            <a:off x="1560512" y="1985032"/>
            <a:ext cx="4859339" cy="1276777"/>
          </a:xfrm>
          <a:prstGeom prst="roundRect">
            <a:avLst>
              <a:gd name="adj" fmla="val 11592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Затраты по проекту</a:t>
            </a:r>
          </a:p>
        </p:txBody>
      </p:sp>
      <p:sp>
        <p:nvSpPr>
          <p:cNvPr id="15" name="Прямоугольник: скругленные углы 14">
            <a:extLst>
              <a:ext uri="{FF2B5EF4-FFF2-40B4-BE49-F238E27FC236}">
                <a16:creationId xmlns:a16="http://schemas.microsoft.com/office/drawing/2014/main" id="{5F41DB6B-B210-41B2-9076-FB1E3B483343}"/>
              </a:ext>
            </a:extLst>
          </p:cNvPr>
          <p:cNvSpPr/>
          <p:nvPr/>
        </p:nvSpPr>
        <p:spPr>
          <a:xfrm>
            <a:off x="1560511" y="3298171"/>
            <a:ext cx="4859339" cy="1276777"/>
          </a:xfrm>
          <a:prstGeom prst="roundRect">
            <a:avLst>
              <a:gd name="adj" fmla="val 11592"/>
            </a:avLst>
          </a:prstGeom>
          <a:solidFill>
            <a:schemeClr val="bg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Результативность проекта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7153BA8D-A802-43E3-9CEF-3E3DE7CBFBE6}"/>
              </a:ext>
            </a:extLst>
          </p:cNvPr>
          <p:cNvSpPr/>
          <p:nvPr/>
        </p:nvSpPr>
        <p:spPr>
          <a:xfrm>
            <a:off x="6452391" y="1985031"/>
            <a:ext cx="4914109" cy="674932"/>
          </a:xfrm>
          <a:prstGeom prst="roundRect">
            <a:avLst>
              <a:gd name="adj" fmla="val 11592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Технологический аудит</a:t>
            </a: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B2C43028-370E-40A3-9BE5-9C433142D2F5}"/>
              </a:ext>
            </a:extLst>
          </p:cNvPr>
          <p:cNvSpPr/>
          <p:nvPr/>
        </p:nvSpPr>
        <p:spPr>
          <a:xfrm>
            <a:off x="6452390" y="2673406"/>
            <a:ext cx="4914109" cy="612160"/>
          </a:xfrm>
          <a:prstGeom prst="roundRect">
            <a:avLst>
              <a:gd name="adj" fmla="val 11592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Аудит затрат</a:t>
            </a:r>
          </a:p>
        </p:txBody>
      </p:sp>
      <p:sp>
        <p:nvSpPr>
          <p:cNvPr id="22" name="Прямоугольник: скругленные углы 21">
            <a:extLst>
              <a:ext uri="{FF2B5EF4-FFF2-40B4-BE49-F238E27FC236}">
                <a16:creationId xmlns:a16="http://schemas.microsoft.com/office/drawing/2014/main" id="{8DA28830-1EA0-4DAD-87FC-B4895D88BF59}"/>
              </a:ext>
            </a:extLst>
          </p:cNvPr>
          <p:cNvSpPr/>
          <p:nvPr/>
        </p:nvSpPr>
        <p:spPr>
          <a:xfrm>
            <a:off x="6452390" y="3299009"/>
            <a:ext cx="4914109" cy="612160"/>
          </a:xfrm>
          <a:prstGeom prst="roundRect">
            <a:avLst>
              <a:gd name="adj" fmla="val 11592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Социально-экономический эффект</a:t>
            </a:r>
          </a:p>
        </p:txBody>
      </p:sp>
      <p:sp>
        <p:nvSpPr>
          <p:cNvPr id="24" name="Прямоугольник: скругленные углы 23">
            <a:extLst>
              <a:ext uri="{FF2B5EF4-FFF2-40B4-BE49-F238E27FC236}">
                <a16:creationId xmlns:a16="http://schemas.microsoft.com/office/drawing/2014/main" id="{DCD9A040-8BEE-4D79-B37A-92B19539CE6B}"/>
              </a:ext>
            </a:extLst>
          </p:cNvPr>
          <p:cNvSpPr/>
          <p:nvPr/>
        </p:nvSpPr>
        <p:spPr>
          <a:xfrm>
            <a:off x="6452391" y="3956129"/>
            <a:ext cx="4914109" cy="612160"/>
          </a:xfrm>
          <a:prstGeom prst="roundRect">
            <a:avLst>
              <a:gd name="adj" fmla="val 11592"/>
            </a:avLst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Инвестиционная привлекательность</a:t>
            </a:r>
          </a:p>
        </p:txBody>
      </p:sp>
      <p:sp>
        <p:nvSpPr>
          <p:cNvPr id="27" name="Прямоугольник: скругленные углы 26">
            <a:extLst>
              <a:ext uri="{FF2B5EF4-FFF2-40B4-BE49-F238E27FC236}">
                <a16:creationId xmlns:a16="http://schemas.microsoft.com/office/drawing/2014/main" id="{8554D938-BF3B-4C88-A56D-7191C82857E3}"/>
              </a:ext>
            </a:extLst>
          </p:cNvPr>
          <p:cNvSpPr/>
          <p:nvPr/>
        </p:nvSpPr>
        <p:spPr>
          <a:xfrm>
            <a:off x="1560513" y="4595175"/>
            <a:ext cx="9805988" cy="612160"/>
          </a:xfrm>
          <a:prstGeom prst="roundRect">
            <a:avLst>
              <a:gd name="adj" fmla="val 11592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Оценка рисков проекта</a:t>
            </a:r>
          </a:p>
        </p:txBody>
      </p:sp>
      <p:sp>
        <p:nvSpPr>
          <p:cNvPr id="28" name="Прямоугольник: скругленные углы 27">
            <a:extLst>
              <a:ext uri="{FF2B5EF4-FFF2-40B4-BE49-F238E27FC236}">
                <a16:creationId xmlns:a16="http://schemas.microsoft.com/office/drawing/2014/main" id="{B7EB3F43-A127-4B81-9FB2-F9307937E0E1}"/>
              </a:ext>
            </a:extLst>
          </p:cNvPr>
          <p:cNvSpPr/>
          <p:nvPr/>
        </p:nvSpPr>
        <p:spPr>
          <a:xfrm>
            <a:off x="1560513" y="5234221"/>
            <a:ext cx="9805988" cy="612160"/>
          </a:xfrm>
          <a:prstGeom prst="roundRect">
            <a:avLst>
              <a:gd name="adj" fmla="val 11592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Оценка увеличения бюджетной нагрузки</a:t>
            </a:r>
          </a:p>
        </p:txBody>
      </p:sp>
      <p:sp>
        <p:nvSpPr>
          <p:cNvPr id="29" name="Прямоугольник: скругленные углы 28">
            <a:extLst>
              <a:ext uri="{FF2B5EF4-FFF2-40B4-BE49-F238E27FC236}">
                <a16:creationId xmlns:a16="http://schemas.microsoft.com/office/drawing/2014/main" id="{9AC5AFA5-BCC3-4C64-BD59-8483060F013E}"/>
              </a:ext>
            </a:extLst>
          </p:cNvPr>
          <p:cNvSpPr/>
          <p:nvPr/>
        </p:nvSpPr>
        <p:spPr>
          <a:xfrm>
            <a:off x="1560513" y="5864848"/>
            <a:ext cx="9805988" cy="612160"/>
          </a:xfrm>
          <a:prstGeom prst="roundRect">
            <a:avLst>
              <a:gd name="adj" fmla="val 11592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Эффективность применения ГЧП</a:t>
            </a:r>
          </a:p>
        </p:txBody>
      </p:sp>
    </p:spTree>
    <p:extLst>
      <p:ext uri="{BB962C8B-B14F-4D97-AF65-F5344CB8AC3E}">
        <p14:creationId xmlns:p14="http://schemas.microsoft.com/office/powerpoint/2010/main" val="23115786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5FB04D56-C8E2-4E0B-B3FB-160FACAF7BE6}"/>
              </a:ext>
            </a:extLst>
          </p:cNvPr>
          <p:cNvSpPr/>
          <p:nvPr/>
        </p:nvSpPr>
        <p:spPr>
          <a:xfrm>
            <a:off x="-1" y="507821"/>
            <a:ext cx="12192001" cy="1194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6D7ED085-736E-48A4-8E24-83E9F24A444E}"/>
              </a:ext>
            </a:extLst>
          </p:cNvPr>
          <p:cNvSpPr txBox="1">
            <a:spLocks/>
          </p:cNvSpPr>
          <p:nvPr/>
        </p:nvSpPr>
        <p:spPr>
          <a:xfrm>
            <a:off x="1560513" y="719194"/>
            <a:ext cx="8250237" cy="80185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chemeClr val="tx2"/>
                </a:solidFill>
                <a:latin typeface="Arial Narrow" panose="020B0606020202030204" pitchFamily="34" charset="0"/>
                <a:ea typeface="Cambria" panose="02040503050406030204" pitchFamily="18" charset="0"/>
              </a:rPr>
              <a:t>ОЦЕНКА РИСКОВ ПРОЕКТА ГЧП. МАТРИЦА РИСКОВ.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24B6059B-A13A-4E27-B75F-A56AB46C1D0A}"/>
              </a:ext>
            </a:extLst>
          </p:cNvPr>
          <p:cNvSpPr/>
          <p:nvPr/>
        </p:nvSpPr>
        <p:spPr>
          <a:xfrm>
            <a:off x="0" y="0"/>
            <a:ext cx="95794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3">
            <a:extLst>
              <a:ext uri="{FF2B5EF4-FFF2-40B4-BE49-F238E27FC236}">
                <a16:creationId xmlns:a16="http://schemas.microsoft.com/office/drawing/2014/main" id="{FB1DD1EC-10EB-4F2C-A0CC-A0895E63866F}"/>
              </a:ext>
            </a:extLst>
          </p:cNvPr>
          <p:cNvSpPr txBox="1">
            <a:spLocks/>
          </p:cNvSpPr>
          <p:nvPr/>
        </p:nvSpPr>
        <p:spPr>
          <a:xfrm>
            <a:off x="426432" y="6124575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368E3DA-06C9-4C77-8AAD-72D5D9B19865}" type="slidenum">
              <a:rPr lang="ru-RU" sz="1600" smtClean="0">
                <a:solidFill>
                  <a:schemeClr val="bg1"/>
                </a:solidFill>
                <a:latin typeface="Arial Narrow" pitchFamily="34" charset="0"/>
              </a:rPr>
              <a:pPr algn="l"/>
              <a:t>12</a:t>
            </a:fld>
            <a:endParaRPr lang="ru-RU" sz="1600" dirty="0">
              <a:solidFill>
                <a:schemeClr val="bg1"/>
              </a:solidFill>
              <a:latin typeface="Arial Narrow" pitchFamily="34" charset="0"/>
            </a:endParaRPr>
          </a:p>
        </p:txBody>
      </p:sp>
      <p:pic>
        <p:nvPicPr>
          <p:cNvPr id="2" name="Рисунок 1">
            <a:extLst>
              <a:ext uri="{FF2B5EF4-FFF2-40B4-BE49-F238E27FC236}">
                <a16:creationId xmlns:a16="http://schemas.microsoft.com/office/drawing/2014/main" id="{FCAD648C-D92D-45A7-8B94-BEB90F5115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60512" y="1754475"/>
            <a:ext cx="7037387" cy="47270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93802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5FB04D56-C8E2-4E0B-B3FB-160FACAF7BE6}"/>
              </a:ext>
            </a:extLst>
          </p:cNvPr>
          <p:cNvSpPr/>
          <p:nvPr/>
        </p:nvSpPr>
        <p:spPr>
          <a:xfrm>
            <a:off x="-1" y="507821"/>
            <a:ext cx="12192001" cy="1194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6D7ED085-736E-48A4-8E24-83E9F24A444E}"/>
              </a:ext>
            </a:extLst>
          </p:cNvPr>
          <p:cNvSpPr txBox="1">
            <a:spLocks/>
          </p:cNvSpPr>
          <p:nvPr/>
        </p:nvSpPr>
        <p:spPr>
          <a:xfrm>
            <a:off x="1560513" y="719194"/>
            <a:ext cx="8250237" cy="80185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chemeClr val="tx2"/>
                </a:solidFill>
                <a:latin typeface="Arial Narrow" panose="020B0606020202030204" pitchFamily="34" charset="0"/>
                <a:ea typeface="Cambria" panose="02040503050406030204" pitchFamily="18" charset="0"/>
              </a:rPr>
              <a:t>СТРУКТУРА ФИНАНСИРОВАНИЯ ПРОКТА ГЧП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24B6059B-A13A-4E27-B75F-A56AB46C1D0A}"/>
              </a:ext>
            </a:extLst>
          </p:cNvPr>
          <p:cNvSpPr/>
          <p:nvPr/>
        </p:nvSpPr>
        <p:spPr>
          <a:xfrm>
            <a:off x="0" y="0"/>
            <a:ext cx="95794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3">
            <a:extLst>
              <a:ext uri="{FF2B5EF4-FFF2-40B4-BE49-F238E27FC236}">
                <a16:creationId xmlns:a16="http://schemas.microsoft.com/office/drawing/2014/main" id="{FB1DD1EC-10EB-4F2C-A0CC-A0895E63866F}"/>
              </a:ext>
            </a:extLst>
          </p:cNvPr>
          <p:cNvSpPr txBox="1">
            <a:spLocks/>
          </p:cNvSpPr>
          <p:nvPr/>
        </p:nvSpPr>
        <p:spPr>
          <a:xfrm>
            <a:off x="426432" y="6124575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368E3DA-06C9-4C77-8AAD-72D5D9B19865}" type="slidenum">
              <a:rPr lang="ru-RU" sz="1600" smtClean="0">
                <a:solidFill>
                  <a:schemeClr val="bg1"/>
                </a:solidFill>
                <a:latin typeface="Arial Narrow" pitchFamily="34" charset="0"/>
              </a:rPr>
              <a:pPr algn="l"/>
              <a:t>13</a:t>
            </a:fld>
            <a:endParaRPr lang="ru-RU" sz="16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32E2E6A9-97E0-482C-ACD0-0FBC0E564E7D}"/>
              </a:ext>
            </a:extLst>
          </p:cNvPr>
          <p:cNvSpPr/>
          <p:nvPr/>
        </p:nvSpPr>
        <p:spPr>
          <a:xfrm>
            <a:off x="1560513" y="1936540"/>
            <a:ext cx="1582737" cy="4553160"/>
          </a:xfrm>
          <a:prstGeom prst="roundRect">
            <a:avLst>
              <a:gd name="adj" fmla="val 6597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Финансирование проекта ГЧП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5E6C3CB1-2D39-49F5-9749-7F47FCF3D798}"/>
              </a:ext>
            </a:extLst>
          </p:cNvPr>
          <p:cNvSpPr/>
          <p:nvPr/>
        </p:nvSpPr>
        <p:spPr>
          <a:xfrm>
            <a:off x="3648869" y="1936540"/>
            <a:ext cx="1856581" cy="743160"/>
          </a:xfrm>
          <a:prstGeom prst="roundRect">
            <a:avLst>
              <a:gd name="adj" fmla="val 15044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Стадии жизненного цикла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2E60CDCE-31AB-40D9-9719-B484276E362D}"/>
              </a:ext>
            </a:extLst>
          </p:cNvPr>
          <p:cNvSpPr/>
          <p:nvPr/>
        </p:nvSpPr>
        <p:spPr>
          <a:xfrm>
            <a:off x="8139513" y="2754897"/>
            <a:ext cx="3231752" cy="571725"/>
          </a:xfrm>
          <a:prstGeom prst="roundRect">
            <a:avLst>
              <a:gd name="adj" fmla="val 15044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bg1"/>
                </a:solidFill>
                <a:latin typeface="Arial Narrow" panose="020B0606020202030204" pitchFamily="34" charset="0"/>
              </a:rPr>
              <a:t>Разработка первичной документации – затраты инициатора проекта, возможны субсидии из бюджета</a:t>
            </a:r>
          </a:p>
        </p:txBody>
      </p:sp>
      <p:sp>
        <p:nvSpPr>
          <p:cNvPr id="10" name="Прямоугольник: скругленные углы 9">
            <a:extLst>
              <a:ext uri="{FF2B5EF4-FFF2-40B4-BE49-F238E27FC236}">
                <a16:creationId xmlns:a16="http://schemas.microsoft.com/office/drawing/2014/main" id="{7EE44746-F1C7-4295-BB3F-0CF7EAA9C28A}"/>
              </a:ext>
            </a:extLst>
          </p:cNvPr>
          <p:cNvSpPr/>
          <p:nvPr/>
        </p:nvSpPr>
        <p:spPr>
          <a:xfrm>
            <a:off x="5915819" y="1936540"/>
            <a:ext cx="1856581" cy="743160"/>
          </a:xfrm>
          <a:prstGeom prst="roundRect">
            <a:avLst>
              <a:gd name="adj" fmla="val 15044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Виды затрат по проекту</a:t>
            </a:r>
          </a:p>
        </p:txBody>
      </p:sp>
      <p:sp>
        <p:nvSpPr>
          <p:cNvPr id="12" name="Прямоугольник: скругленные углы 11">
            <a:extLst>
              <a:ext uri="{FF2B5EF4-FFF2-40B4-BE49-F238E27FC236}">
                <a16:creationId xmlns:a16="http://schemas.microsoft.com/office/drawing/2014/main" id="{7EBBF5AF-C125-4B55-882B-AB0FC9540E48}"/>
              </a:ext>
            </a:extLst>
          </p:cNvPr>
          <p:cNvSpPr/>
          <p:nvPr/>
        </p:nvSpPr>
        <p:spPr>
          <a:xfrm>
            <a:off x="8120461" y="1936540"/>
            <a:ext cx="3231752" cy="743160"/>
          </a:xfrm>
          <a:prstGeom prst="roundRect">
            <a:avLst>
              <a:gd name="adj" fmla="val 15044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Источники финансирования</a:t>
            </a:r>
          </a:p>
        </p:txBody>
      </p:sp>
      <p:sp>
        <p:nvSpPr>
          <p:cNvPr id="14" name="Прямоугольник: скругленные углы 13">
            <a:extLst>
              <a:ext uri="{FF2B5EF4-FFF2-40B4-BE49-F238E27FC236}">
                <a16:creationId xmlns:a16="http://schemas.microsoft.com/office/drawing/2014/main" id="{B0CF2AF9-93D9-48D6-B0BF-ECB0F4D7A5BF}"/>
              </a:ext>
            </a:extLst>
          </p:cNvPr>
          <p:cNvSpPr/>
          <p:nvPr/>
        </p:nvSpPr>
        <p:spPr>
          <a:xfrm>
            <a:off x="3648869" y="2819190"/>
            <a:ext cx="1856581" cy="743160"/>
          </a:xfrm>
          <a:prstGeom prst="roundRect">
            <a:avLst>
              <a:gd name="adj" fmla="val 15044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Проектные работы</a:t>
            </a:r>
          </a:p>
        </p:txBody>
      </p:sp>
      <p:sp>
        <p:nvSpPr>
          <p:cNvPr id="16" name="Прямоугольник: скругленные углы 15">
            <a:extLst>
              <a:ext uri="{FF2B5EF4-FFF2-40B4-BE49-F238E27FC236}">
                <a16:creationId xmlns:a16="http://schemas.microsoft.com/office/drawing/2014/main" id="{43218848-23E4-4066-A7D8-46703C295B0D}"/>
              </a:ext>
            </a:extLst>
          </p:cNvPr>
          <p:cNvSpPr/>
          <p:nvPr/>
        </p:nvSpPr>
        <p:spPr>
          <a:xfrm>
            <a:off x="3661568" y="4222256"/>
            <a:ext cx="1856581" cy="743160"/>
          </a:xfrm>
          <a:prstGeom prst="roundRect">
            <a:avLst>
              <a:gd name="adj" fmla="val 15044"/>
            </a:avLst>
          </a:prstGeom>
          <a:solidFill>
            <a:schemeClr val="accent1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Строительство (модернизация) объекта</a:t>
            </a:r>
          </a:p>
        </p:txBody>
      </p:sp>
      <p:sp>
        <p:nvSpPr>
          <p:cNvPr id="18" name="Прямоугольник: скругленные углы 17">
            <a:extLst>
              <a:ext uri="{FF2B5EF4-FFF2-40B4-BE49-F238E27FC236}">
                <a16:creationId xmlns:a16="http://schemas.microsoft.com/office/drawing/2014/main" id="{6224CE7C-D706-4E28-BAC9-02635FD2C847}"/>
              </a:ext>
            </a:extLst>
          </p:cNvPr>
          <p:cNvSpPr/>
          <p:nvPr/>
        </p:nvSpPr>
        <p:spPr>
          <a:xfrm>
            <a:off x="3648869" y="5746540"/>
            <a:ext cx="1856581" cy="743160"/>
          </a:xfrm>
          <a:prstGeom prst="roundRect">
            <a:avLst>
              <a:gd name="adj" fmla="val 15044"/>
            </a:avLst>
          </a:prstGeom>
          <a:solidFill>
            <a:schemeClr val="accent1">
              <a:lumMod val="5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Эксплуатация объекта</a:t>
            </a:r>
          </a:p>
        </p:txBody>
      </p:sp>
      <p:sp>
        <p:nvSpPr>
          <p:cNvPr id="20" name="Овал 19">
            <a:extLst>
              <a:ext uri="{FF2B5EF4-FFF2-40B4-BE49-F238E27FC236}">
                <a16:creationId xmlns:a16="http://schemas.microsoft.com/office/drawing/2014/main" id="{4EE91D1A-A1A6-48FC-930D-DE2967DC05A8}"/>
              </a:ext>
            </a:extLst>
          </p:cNvPr>
          <p:cNvSpPr/>
          <p:nvPr/>
        </p:nvSpPr>
        <p:spPr>
          <a:xfrm>
            <a:off x="6011068" y="2819190"/>
            <a:ext cx="1761331" cy="743160"/>
          </a:xfrm>
          <a:prstGeom prst="ellipse">
            <a:avLst/>
          </a:prstGeom>
          <a:solidFill>
            <a:srgbClr val="8395AF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Рисковые текущие затраты</a:t>
            </a:r>
          </a:p>
        </p:txBody>
      </p:sp>
      <p:sp>
        <p:nvSpPr>
          <p:cNvPr id="22" name="Овал 21">
            <a:extLst>
              <a:ext uri="{FF2B5EF4-FFF2-40B4-BE49-F238E27FC236}">
                <a16:creationId xmlns:a16="http://schemas.microsoft.com/office/drawing/2014/main" id="{D818D652-FD30-46D2-A666-C41380BE91BF}"/>
              </a:ext>
            </a:extLst>
          </p:cNvPr>
          <p:cNvSpPr/>
          <p:nvPr/>
        </p:nvSpPr>
        <p:spPr>
          <a:xfrm>
            <a:off x="6011068" y="4222256"/>
            <a:ext cx="1761331" cy="743160"/>
          </a:xfrm>
          <a:prstGeom prst="ellipse">
            <a:avLst/>
          </a:prstGeom>
          <a:solidFill>
            <a:srgbClr val="2E5495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Капитальные затраты</a:t>
            </a:r>
          </a:p>
        </p:txBody>
      </p:sp>
      <p:sp>
        <p:nvSpPr>
          <p:cNvPr id="24" name="Овал 23">
            <a:extLst>
              <a:ext uri="{FF2B5EF4-FFF2-40B4-BE49-F238E27FC236}">
                <a16:creationId xmlns:a16="http://schemas.microsoft.com/office/drawing/2014/main" id="{295DAF52-07D4-4386-8639-8C5D32B04A2C}"/>
              </a:ext>
            </a:extLst>
          </p:cNvPr>
          <p:cNvSpPr/>
          <p:nvPr/>
        </p:nvSpPr>
        <p:spPr>
          <a:xfrm>
            <a:off x="5979319" y="5746540"/>
            <a:ext cx="1761331" cy="743160"/>
          </a:xfrm>
          <a:prstGeom prst="ellipse">
            <a:avLst/>
          </a:prstGeom>
          <a:solidFill>
            <a:srgbClr val="20386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Текущие затраты</a:t>
            </a:r>
          </a:p>
        </p:txBody>
      </p:sp>
      <p:sp>
        <p:nvSpPr>
          <p:cNvPr id="40" name="Прямоугольник: скругленные углы 39">
            <a:extLst>
              <a:ext uri="{FF2B5EF4-FFF2-40B4-BE49-F238E27FC236}">
                <a16:creationId xmlns:a16="http://schemas.microsoft.com/office/drawing/2014/main" id="{BCED0D10-A6BB-48B6-9169-2B8C074326D4}"/>
              </a:ext>
            </a:extLst>
          </p:cNvPr>
          <p:cNvSpPr/>
          <p:nvPr/>
        </p:nvSpPr>
        <p:spPr>
          <a:xfrm>
            <a:off x="8139513" y="3385329"/>
            <a:ext cx="3231752" cy="571725"/>
          </a:xfrm>
          <a:prstGeom prst="roundRect">
            <a:avLst>
              <a:gd name="adj" fmla="val 15044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bg1"/>
                </a:solidFill>
                <a:latin typeface="Arial Narrow" panose="020B0606020202030204" pitchFamily="34" charset="0"/>
              </a:rPr>
              <a:t>Разработка  полной документации – на </a:t>
            </a:r>
          </a:p>
          <a:p>
            <a:pPr algn="ctr"/>
            <a:r>
              <a:rPr lang="ru-RU" sz="1300" dirty="0">
                <a:solidFill>
                  <a:schemeClr val="bg1"/>
                </a:solidFill>
                <a:latin typeface="Arial Narrow" panose="020B0606020202030204" pitchFamily="34" charset="0"/>
              </a:rPr>
              <a:t>условиях </a:t>
            </a:r>
            <a:r>
              <a:rPr lang="ru-RU" sz="1300" dirty="0" err="1">
                <a:solidFill>
                  <a:schemeClr val="bg1"/>
                </a:solidFill>
                <a:latin typeface="Arial Narrow" panose="020B0606020202030204" pitchFamily="34" charset="0"/>
              </a:rPr>
              <a:t>софинансирования</a:t>
            </a:r>
            <a:endParaRPr lang="ru-RU" sz="13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2" name="Прямоугольник: скругленные углы 41">
            <a:extLst>
              <a:ext uri="{FF2B5EF4-FFF2-40B4-BE49-F238E27FC236}">
                <a16:creationId xmlns:a16="http://schemas.microsoft.com/office/drawing/2014/main" id="{50345AB8-2912-4738-B33F-107266B698D1}"/>
              </a:ext>
            </a:extLst>
          </p:cNvPr>
          <p:cNvSpPr/>
          <p:nvPr/>
        </p:nvSpPr>
        <p:spPr>
          <a:xfrm>
            <a:off x="8139513" y="4022111"/>
            <a:ext cx="3231752" cy="571725"/>
          </a:xfrm>
          <a:prstGeom prst="roundRect">
            <a:avLst>
              <a:gd name="adj" fmla="val 15044"/>
            </a:avLst>
          </a:prstGeom>
          <a:solidFill>
            <a:srgbClr val="2E549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bg1"/>
                </a:solidFill>
                <a:latin typeface="Arial Narrow" panose="020B0606020202030204" pitchFamily="34" charset="0"/>
              </a:rPr>
              <a:t>Бюджетные средства – только  на условиях </a:t>
            </a:r>
            <a:r>
              <a:rPr lang="ru-RU" sz="1300" dirty="0" err="1">
                <a:solidFill>
                  <a:schemeClr val="bg1"/>
                </a:solidFill>
                <a:latin typeface="Arial Narrow" panose="020B0606020202030204" pitchFamily="34" charset="0"/>
              </a:rPr>
              <a:t>софинансирования</a:t>
            </a:r>
            <a:endParaRPr lang="ru-RU" sz="13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44" name="Прямоугольник: скругленные углы 43">
            <a:extLst>
              <a:ext uri="{FF2B5EF4-FFF2-40B4-BE49-F238E27FC236}">
                <a16:creationId xmlns:a16="http://schemas.microsoft.com/office/drawing/2014/main" id="{0C7231D3-0BB7-423A-9B3E-2F30B010D985}"/>
              </a:ext>
            </a:extLst>
          </p:cNvPr>
          <p:cNvSpPr/>
          <p:nvPr/>
        </p:nvSpPr>
        <p:spPr>
          <a:xfrm>
            <a:off x="8139513" y="4665243"/>
            <a:ext cx="3231752" cy="571725"/>
          </a:xfrm>
          <a:prstGeom prst="roundRect">
            <a:avLst>
              <a:gd name="adj" fmla="val 15044"/>
            </a:avLst>
          </a:prstGeom>
          <a:solidFill>
            <a:srgbClr val="2E5493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bg1"/>
                </a:solidFill>
                <a:latin typeface="Arial Narrow" panose="020B0606020202030204" pitchFamily="34" charset="0"/>
              </a:rPr>
              <a:t>Основной источник – частные  инвестиции</a:t>
            </a:r>
          </a:p>
        </p:txBody>
      </p:sp>
      <p:sp>
        <p:nvSpPr>
          <p:cNvPr id="46" name="Прямоугольник: скругленные углы 45">
            <a:extLst>
              <a:ext uri="{FF2B5EF4-FFF2-40B4-BE49-F238E27FC236}">
                <a16:creationId xmlns:a16="http://schemas.microsoft.com/office/drawing/2014/main" id="{C28D0F89-F4B3-4BC0-81D9-12553517763B}"/>
              </a:ext>
            </a:extLst>
          </p:cNvPr>
          <p:cNvSpPr/>
          <p:nvPr/>
        </p:nvSpPr>
        <p:spPr>
          <a:xfrm>
            <a:off x="8139513" y="5291609"/>
            <a:ext cx="3231752" cy="571725"/>
          </a:xfrm>
          <a:prstGeom prst="roundRect">
            <a:avLst>
              <a:gd name="adj" fmla="val 15044"/>
            </a:avLst>
          </a:prstGeom>
          <a:solidFill>
            <a:srgbClr val="20386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bg1"/>
                </a:solidFill>
                <a:latin typeface="Arial Narrow" panose="020B0606020202030204" pitchFamily="34" charset="0"/>
              </a:rPr>
              <a:t>Бюджетные средства в виде прямых расходов или гарантий загрузки объекта инфраструктуры</a:t>
            </a:r>
          </a:p>
        </p:txBody>
      </p:sp>
      <p:sp>
        <p:nvSpPr>
          <p:cNvPr id="48" name="Прямоугольник: скругленные углы 47">
            <a:extLst>
              <a:ext uri="{FF2B5EF4-FFF2-40B4-BE49-F238E27FC236}">
                <a16:creationId xmlns:a16="http://schemas.microsoft.com/office/drawing/2014/main" id="{3E3711B9-AF87-44E9-9566-562FFC3F9DDB}"/>
              </a:ext>
            </a:extLst>
          </p:cNvPr>
          <p:cNvSpPr/>
          <p:nvPr/>
        </p:nvSpPr>
        <p:spPr>
          <a:xfrm>
            <a:off x="8139513" y="5917975"/>
            <a:ext cx="3231752" cy="571725"/>
          </a:xfrm>
          <a:prstGeom prst="roundRect">
            <a:avLst>
              <a:gd name="adj" fmla="val 15044"/>
            </a:avLst>
          </a:prstGeom>
          <a:solidFill>
            <a:srgbClr val="203864"/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300" dirty="0">
                <a:solidFill>
                  <a:schemeClr val="bg1"/>
                </a:solidFill>
                <a:latin typeface="Arial Narrow" panose="020B0606020202030204" pitchFamily="34" charset="0"/>
              </a:rPr>
              <a:t>Платежи пользователей </a:t>
            </a:r>
          </a:p>
          <a:p>
            <a:pPr algn="ctr"/>
            <a:r>
              <a:rPr lang="ru-RU" sz="1300" dirty="0">
                <a:solidFill>
                  <a:schemeClr val="bg1"/>
                </a:solidFill>
                <a:latin typeface="Arial Narrow" panose="020B0606020202030204" pitchFamily="34" charset="0"/>
              </a:rPr>
              <a:t>Объекта инфраструктуры</a:t>
            </a:r>
          </a:p>
        </p:txBody>
      </p:sp>
      <p:cxnSp>
        <p:nvCxnSpPr>
          <p:cNvPr id="49" name="Прямая со стрелкой 48">
            <a:extLst>
              <a:ext uri="{FF2B5EF4-FFF2-40B4-BE49-F238E27FC236}">
                <a16:creationId xmlns:a16="http://schemas.microsoft.com/office/drawing/2014/main" id="{73759584-C3F0-48FA-88C3-B1ECAA838D36}"/>
              </a:ext>
            </a:extLst>
          </p:cNvPr>
          <p:cNvCxnSpPr>
            <a:cxnSpLocks/>
            <a:endCxn id="14" idx="1"/>
          </p:cNvCxnSpPr>
          <p:nvPr/>
        </p:nvCxnSpPr>
        <p:spPr>
          <a:xfrm>
            <a:off x="3142655" y="3190770"/>
            <a:ext cx="506214" cy="0"/>
          </a:xfrm>
          <a:prstGeom prst="straightConnector1">
            <a:avLst/>
          </a:prstGeom>
          <a:ln w="19050">
            <a:solidFill>
              <a:srgbClr val="8395A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Прямая со стрелкой 51">
            <a:extLst>
              <a:ext uri="{FF2B5EF4-FFF2-40B4-BE49-F238E27FC236}">
                <a16:creationId xmlns:a16="http://schemas.microsoft.com/office/drawing/2014/main" id="{84D6FCF6-A2FB-4F61-8E38-B04AD1F39805}"/>
              </a:ext>
            </a:extLst>
          </p:cNvPr>
          <p:cNvCxnSpPr>
            <a:cxnSpLocks/>
          </p:cNvCxnSpPr>
          <p:nvPr/>
        </p:nvCxnSpPr>
        <p:spPr>
          <a:xfrm>
            <a:off x="3142655" y="4593836"/>
            <a:ext cx="506214" cy="0"/>
          </a:xfrm>
          <a:prstGeom prst="straightConnector1">
            <a:avLst/>
          </a:prstGeom>
          <a:ln w="19050">
            <a:solidFill>
              <a:srgbClr val="8395A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Прямая со стрелкой 52">
            <a:extLst>
              <a:ext uri="{FF2B5EF4-FFF2-40B4-BE49-F238E27FC236}">
                <a16:creationId xmlns:a16="http://schemas.microsoft.com/office/drawing/2014/main" id="{DDAA3EA1-0034-43F5-BC16-901300CA0F2D}"/>
              </a:ext>
            </a:extLst>
          </p:cNvPr>
          <p:cNvCxnSpPr>
            <a:cxnSpLocks/>
          </p:cNvCxnSpPr>
          <p:nvPr/>
        </p:nvCxnSpPr>
        <p:spPr>
          <a:xfrm>
            <a:off x="3142655" y="6127645"/>
            <a:ext cx="506214" cy="0"/>
          </a:xfrm>
          <a:prstGeom prst="straightConnector1">
            <a:avLst/>
          </a:prstGeom>
          <a:ln w="19050">
            <a:solidFill>
              <a:srgbClr val="8395A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Прямая со стрелкой 53">
            <a:extLst>
              <a:ext uri="{FF2B5EF4-FFF2-40B4-BE49-F238E27FC236}">
                <a16:creationId xmlns:a16="http://schemas.microsoft.com/office/drawing/2014/main" id="{3A159825-A029-4746-A3D5-53963DF448EA}"/>
              </a:ext>
            </a:extLst>
          </p:cNvPr>
          <p:cNvCxnSpPr>
            <a:cxnSpLocks/>
            <a:stCxn id="14" idx="2"/>
            <a:endCxn id="16" idx="0"/>
          </p:cNvCxnSpPr>
          <p:nvPr/>
        </p:nvCxnSpPr>
        <p:spPr>
          <a:xfrm>
            <a:off x="4577160" y="3562350"/>
            <a:ext cx="12699" cy="659906"/>
          </a:xfrm>
          <a:prstGeom prst="straightConnector1">
            <a:avLst/>
          </a:prstGeom>
          <a:ln w="19050">
            <a:solidFill>
              <a:srgbClr val="8395A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Прямая со стрелкой 56">
            <a:extLst>
              <a:ext uri="{FF2B5EF4-FFF2-40B4-BE49-F238E27FC236}">
                <a16:creationId xmlns:a16="http://schemas.microsoft.com/office/drawing/2014/main" id="{83ED9EAD-7F66-45A7-91E0-66542C935A2C}"/>
              </a:ext>
            </a:extLst>
          </p:cNvPr>
          <p:cNvCxnSpPr>
            <a:cxnSpLocks/>
            <a:endCxn id="18" idx="0"/>
          </p:cNvCxnSpPr>
          <p:nvPr/>
        </p:nvCxnSpPr>
        <p:spPr>
          <a:xfrm>
            <a:off x="4577160" y="4965416"/>
            <a:ext cx="0" cy="781124"/>
          </a:xfrm>
          <a:prstGeom prst="straightConnector1">
            <a:avLst/>
          </a:prstGeom>
          <a:ln w="19050">
            <a:solidFill>
              <a:srgbClr val="8395A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9" name="Прямая со стрелкой 58">
            <a:extLst>
              <a:ext uri="{FF2B5EF4-FFF2-40B4-BE49-F238E27FC236}">
                <a16:creationId xmlns:a16="http://schemas.microsoft.com/office/drawing/2014/main" id="{FA960DAC-DB80-4BA3-B3DA-A7B9A807C1FA}"/>
              </a:ext>
            </a:extLst>
          </p:cNvPr>
          <p:cNvCxnSpPr>
            <a:cxnSpLocks/>
            <a:stCxn id="14" idx="3"/>
            <a:endCxn id="20" idx="2"/>
          </p:cNvCxnSpPr>
          <p:nvPr/>
        </p:nvCxnSpPr>
        <p:spPr>
          <a:xfrm>
            <a:off x="5505450" y="3190770"/>
            <a:ext cx="505618" cy="0"/>
          </a:xfrm>
          <a:prstGeom prst="straightConnector1">
            <a:avLst/>
          </a:prstGeom>
          <a:ln w="19050">
            <a:solidFill>
              <a:srgbClr val="8395A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Прямая со стрелкой 61">
            <a:extLst>
              <a:ext uri="{FF2B5EF4-FFF2-40B4-BE49-F238E27FC236}">
                <a16:creationId xmlns:a16="http://schemas.microsoft.com/office/drawing/2014/main" id="{2F1C9B5C-657C-4E30-802F-B039706FF4C2}"/>
              </a:ext>
            </a:extLst>
          </p:cNvPr>
          <p:cNvCxnSpPr>
            <a:cxnSpLocks/>
          </p:cNvCxnSpPr>
          <p:nvPr/>
        </p:nvCxnSpPr>
        <p:spPr>
          <a:xfrm>
            <a:off x="5518149" y="4593836"/>
            <a:ext cx="505618" cy="0"/>
          </a:xfrm>
          <a:prstGeom prst="straightConnector1">
            <a:avLst/>
          </a:prstGeom>
          <a:ln w="19050">
            <a:solidFill>
              <a:srgbClr val="8395A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Прямая со стрелкой 62">
            <a:extLst>
              <a:ext uri="{FF2B5EF4-FFF2-40B4-BE49-F238E27FC236}">
                <a16:creationId xmlns:a16="http://schemas.microsoft.com/office/drawing/2014/main" id="{829514D0-8BFB-4313-A482-27EEA7311648}"/>
              </a:ext>
            </a:extLst>
          </p:cNvPr>
          <p:cNvCxnSpPr>
            <a:cxnSpLocks/>
          </p:cNvCxnSpPr>
          <p:nvPr/>
        </p:nvCxnSpPr>
        <p:spPr>
          <a:xfrm>
            <a:off x="5492751" y="6127645"/>
            <a:ext cx="505618" cy="0"/>
          </a:xfrm>
          <a:prstGeom prst="straightConnector1">
            <a:avLst/>
          </a:prstGeom>
          <a:ln w="19050">
            <a:solidFill>
              <a:srgbClr val="8395A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Прямая со стрелкой 63">
            <a:extLst>
              <a:ext uri="{FF2B5EF4-FFF2-40B4-BE49-F238E27FC236}">
                <a16:creationId xmlns:a16="http://schemas.microsoft.com/office/drawing/2014/main" id="{93988F8A-8C3E-4081-8BAA-ED04EAF50895}"/>
              </a:ext>
            </a:extLst>
          </p:cNvPr>
          <p:cNvCxnSpPr>
            <a:cxnSpLocks/>
          </p:cNvCxnSpPr>
          <p:nvPr/>
        </p:nvCxnSpPr>
        <p:spPr>
          <a:xfrm flipV="1">
            <a:off x="7759700" y="3173795"/>
            <a:ext cx="379813" cy="4171"/>
          </a:xfrm>
          <a:prstGeom prst="straightConnector1">
            <a:avLst/>
          </a:prstGeom>
          <a:ln w="19050">
            <a:solidFill>
              <a:srgbClr val="8395A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Прямая со стрелкой 65">
            <a:extLst>
              <a:ext uri="{FF2B5EF4-FFF2-40B4-BE49-F238E27FC236}">
                <a16:creationId xmlns:a16="http://schemas.microsoft.com/office/drawing/2014/main" id="{3761C857-B9D7-46CE-A5B2-086A1BA94D14}"/>
              </a:ext>
            </a:extLst>
          </p:cNvPr>
          <p:cNvCxnSpPr>
            <a:cxnSpLocks/>
            <a:stCxn id="22" idx="6"/>
            <a:endCxn id="42" idx="1"/>
          </p:cNvCxnSpPr>
          <p:nvPr/>
        </p:nvCxnSpPr>
        <p:spPr>
          <a:xfrm flipV="1">
            <a:off x="7772399" y="4307974"/>
            <a:ext cx="367114" cy="285862"/>
          </a:xfrm>
          <a:prstGeom prst="straightConnector1">
            <a:avLst/>
          </a:prstGeom>
          <a:ln w="19050">
            <a:solidFill>
              <a:srgbClr val="8395A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Прямая со стрелкой 71">
            <a:extLst>
              <a:ext uri="{FF2B5EF4-FFF2-40B4-BE49-F238E27FC236}">
                <a16:creationId xmlns:a16="http://schemas.microsoft.com/office/drawing/2014/main" id="{74E095C9-A942-4A95-AACB-1B221CC780F4}"/>
              </a:ext>
            </a:extLst>
          </p:cNvPr>
          <p:cNvCxnSpPr>
            <a:cxnSpLocks/>
            <a:stCxn id="22" idx="6"/>
            <a:endCxn id="44" idx="1"/>
          </p:cNvCxnSpPr>
          <p:nvPr/>
        </p:nvCxnSpPr>
        <p:spPr>
          <a:xfrm>
            <a:off x="7772399" y="4593836"/>
            <a:ext cx="367114" cy="357270"/>
          </a:xfrm>
          <a:prstGeom prst="straightConnector1">
            <a:avLst/>
          </a:prstGeom>
          <a:ln w="19050">
            <a:solidFill>
              <a:srgbClr val="8395A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Прямая со стрелкой 74">
            <a:extLst>
              <a:ext uri="{FF2B5EF4-FFF2-40B4-BE49-F238E27FC236}">
                <a16:creationId xmlns:a16="http://schemas.microsoft.com/office/drawing/2014/main" id="{1C2CC93D-D65D-4233-B626-2AE58457FC82}"/>
              </a:ext>
            </a:extLst>
          </p:cNvPr>
          <p:cNvCxnSpPr>
            <a:cxnSpLocks/>
            <a:stCxn id="24" idx="6"/>
            <a:endCxn id="46" idx="1"/>
          </p:cNvCxnSpPr>
          <p:nvPr/>
        </p:nvCxnSpPr>
        <p:spPr>
          <a:xfrm flipV="1">
            <a:off x="7740650" y="5577472"/>
            <a:ext cx="398863" cy="540648"/>
          </a:xfrm>
          <a:prstGeom prst="straightConnector1">
            <a:avLst/>
          </a:prstGeom>
          <a:ln w="19050">
            <a:solidFill>
              <a:srgbClr val="8395A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Прямая со стрелкой 77">
            <a:extLst>
              <a:ext uri="{FF2B5EF4-FFF2-40B4-BE49-F238E27FC236}">
                <a16:creationId xmlns:a16="http://schemas.microsoft.com/office/drawing/2014/main" id="{48A8F657-CFEC-4F96-BE6A-6C740269FA0F}"/>
              </a:ext>
            </a:extLst>
          </p:cNvPr>
          <p:cNvCxnSpPr>
            <a:cxnSpLocks/>
            <a:stCxn id="24" idx="6"/>
          </p:cNvCxnSpPr>
          <p:nvPr/>
        </p:nvCxnSpPr>
        <p:spPr>
          <a:xfrm flipV="1">
            <a:off x="7740650" y="6103809"/>
            <a:ext cx="379811" cy="14311"/>
          </a:xfrm>
          <a:prstGeom prst="straightConnector1">
            <a:avLst/>
          </a:prstGeom>
          <a:ln w="19050">
            <a:solidFill>
              <a:srgbClr val="8395A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Прямая со стрелкой 86">
            <a:extLst>
              <a:ext uri="{FF2B5EF4-FFF2-40B4-BE49-F238E27FC236}">
                <a16:creationId xmlns:a16="http://schemas.microsoft.com/office/drawing/2014/main" id="{7F29D330-2641-4B5F-A0AE-BD4A78F48DE7}"/>
              </a:ext>
            </a:extLst>
          </p:cNvPr>
          <p:cNvCxnSpPr>
            <a:cxnSpLocks/>
            <a:stCxn id="20" idx="6"/>
            <a:endCxn id="40" idx="1"/>
          </p:cNvCxnSpPr>
          <p:nvPr/>
        </p:nvCxnSpPr>
        <p:spPr>
          <a:xfrm>
            <a:off x="7772399" y="3190770"/>
            <a:ext cx="367114" cy="480422"/>
          </a:xfrm>
          <a:prstGeom prst="straightConnector1">
            <a:avLst/>
          </a:prstGeom>
          <a:ln w="19050">
            <a:solidFill>
              <a:srgbClr val="8395A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623148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5FB04D56-C8E2-4E0B-B3FB-160FACAF7BE6}"/>
              </a:ext>
            </a:extLst>
          </p:cNvPr>
          <p:cNvSpPr/>
          <p:nvPr/>
        </p:nvSpPr>
        <p:spPr>
          <a:xfrm>
            <a:off x="-1" y="507821"/>
            <a:ext cx="12192001" cy="1194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sp>
        <p:nvSpPr>
          <p:cNvPr id="8" name="Подзаголовок 2">
            <a:extLst>
              <a:ext uri="{FF2B5EF4-FFF2-40B4-BE49-F238E27FC236}">
                <a16:creationId xmlns:a16="http://schemas.microsoft.com/office/drawing/2014/main" id="{14EF862D-2228-4575-9910-65987B3B70BA}"/>
              </a:ext>
            </a:extLst>
          </p:cNvPr>
          <p:cNvSpPr txBox="1">
            <a:spLocks/>
          </p:cNvSpPr>
          <p:nvPr/>
        </p:nvSpPr>
        <p:spPr>
          <a:xfrm>
            <a:off x="1560513" y="696045"/>
            <a:ext cx="8852680" cy="80185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chemeClr val="tx2"/>
                </a:solidFill>
                <a:latin typeface="Arial Narrow" panose="020B0606020202030204" pitchFamily="34" charset="0"/>
                <a:ea typeface="Cambria" panose="02040503050406030204" pitchFamily="18" charset="0"/>
              </a:rPr>
              <a:t>КОНТАКТЫ</a:t>
            </a:r>
            <a:endParaRPr lang="ru-RU" sz="2300" dirty="0">
              <a:solidFill>
                <a:schemeClr val="tx2"/>
              </a:solidFill>
              <a:latin typeface="Arial Narrow" panose="020B0606020202030204" pitchFamily="34" charset="0"/>
              <a:ea typeface="Cambria" panose="02040503050406030204" pitchFamily="18" charset="0"/>
            </a:endParaRPr>
          </a:p>
        </p:txBody>
      </p:sp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40AC46D-03CB-4A26-8EBB-4725110C9959}"/>
              </a:ext>
            </a:extLst>
          </p:cNvPr>
          <p:cNvSpPr txBox="1">
            <a:spLocks/>
          </p:cNvSpPr>
          <p:nvPr/>
        </p:nvSpPr>
        <p:spPr>
          <a:xfrm>
            <a:off x="2915579" y="6017961"/>
            <a:ext cx="3195834" cy="664435"/>
          </a:xfrm>
          <a:prstGeom prst="rect">
            <a:avLst/>
          </a:prstGeom>
        </p:spPr>
        <p:txBody>
          <a:bodyPr vert="horz" lIns="0" tIns="0" rIns="0" bIns="4572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300"/>
              </a:spcBef>
            </a:pPr>
            <a:endParaRPr lang="ru-RU" sz="1400" dirty="0">
              <a:solidFill>
                <a:schemeClr val="tx2"/>
              </a:solidFill>
              <a:latin typeface="Arial Narrow" panose="020B0606020202030204" pitchFamily="34" charset="0"/>
              <a:ea typeface="Cambria" panose="02040503050406030204" pitchFamily="18" charset="0"/>
              <a:cs typeface="Tahoma" panose="020B0604030504040204" pitchFamily="34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C350C0B4-6BBA-432B-AF5B-19DA7A875B30}"/>
              </a:ext>
            </a:extLst>
          </p:cNvPr>
          <p:cNvSpPr txBox="1">
            <a:spLocks/>
          </p:cNvSpPr>
          <p:nvPr/>
        </p:nvSpPr>
        <p:spPr>
          <a:xfrm>
            <a:off x="1560513" y="4383476"/>
            <a:ext cx="5695984" cy="801858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solidFill>
                  <a:schemeClr val="tx2"/>
                </a:solidFill>
                <a:latin typeface="Arial Narrow" panose="020B0606020202030204" pitchFamily="34" charset="0"/>
                <a:ea typeface="Cambria" panose="02040503050406030204" pitchFamily="18" charset="0"/>
              </a:rPr>
              <a:t>Государственное автономное учреждение Калужской области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solidFill>
                  <a:schemeClr val="tx2"/>
                </a:solidFill>
                <a:latin typeface="Arial Narrow" panose="020B0606020202030204" pitchFamily="34" charset="0"/>
                <a:ea typeface="Cambria" panose="02040503050406030204" pitchFamily="18" charset="0"/>
              </a:rPr>
              <a:t>«Центр государственно-частного партнерства</a:t>
            </a:r>
            <a:r>
              <a:rPr lang="en-US" sz="1600" dirty="0">
                <a:solidFill>
                  <a:schemeClr val="tx2"/>
                </a:solidFill>
                <a:latin typeface="Arial Narrow" panose="020B0606020202030204" pitchFamily="34" charset="0"/>
                <a:ea typeface="Cambria" panose="02040503050406030204" pitchFamily="18" charset="0"/>
              </a:rPr>
              <a:t> </a:t>
            </a:r>
            <a:r>
              <a:rPr lang="ru-RU" sz="1600" dirty="0">
                <a:solidFill>
                  <a:schemeClr val="tx2"/>
                </a:solidFill>
                <a:latin typeface="Arial Narrow" panose="020B0606020202030204" pitchFamily="34" charset="0"/>
                <a:ea typeface="Cambria" panose="02040503050406030204" pitchFamily="18" charset="0"/>
              </a:rPr>
              <a:t>Калужской области»</a:t>
            </a:r>
            <a:endParaRPr lang="en-US" sz="1600" dirty="0">
              <a:solidFill>
                <a:schemeClr val="tx2"/>
              </a:solidFill>
              <a:latin typeface="Arial Narrow" panose="020B0606020202030204" pitchFamily="34" charset="0"/>
              <a:ea typeface="Cambria" panose="020405030504060302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en-US" sz="1600" dirty="0">
              <a:solidFill>
                <a:schemeClr val="tx2"/>
              </a:solidFill>
              <a:latin typeface="Arial Narrow" panose="020B0606020202030204" pitchFamily="34" charset="0"/>
              <a:ea typeface="Cambria" panose="02040503050406030204" pitchFamily="18" charset="0"/>
            </a:endParaRP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en-US" sz="1600" dirty="0">
                <a:solidFill>
                  <a:schemeClr val="tx2"/>
                </a:solidFill>
                <a:latin typeface="Arial Narrow" panose="020B0606020202030204" pitchFamily="34" charset="0"/>
                <a:ea typeface="Cambria" panose="02040503050406030204" pitchFamily="18" charset="0"/>
              </a:rPr>
              <a:t>248001</a:t>
            </a:r>
            <a:r>
              <a:rPr lang="ru-RU" sz="1600" dirty="0">
                <a:solidFill>
                  <a:schemeClr val="tx2"/>
                </a:solidFill>
                <a:latin typeface="Arial Narrow" panose="020B0606020202030204" pitchFamily="34" charset="0"/>
                <a:ea typeface="Cambria" panose="02040503050406030204" pitchFamily="18" charset="0"/>
              </a:rPr>
              <a:t>, РОССИЯ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sz="1600" dirty="0">
                <a:solidFill>
                  <a:schemeClr val="tx2"/>
                </a:solidFill>
                <a:latin typeface="Arial Narrow" panose="020B0606020202030204" pitchFamily="34" charset="0"/>
                <a:ea typeface="Cambria" panose="02040503050406030204" pitchFamily="18" charset="0"/>
              </a:rPr>
              <a:t>г. Калуга, ул. Дзержинского, д. 41, стр. 2</a:t>
            </a:r>
          </a:p>
          <a:p>
            <a:pPr algn="l">
              <a:lnSpc>
                <a:spcPct val="100000"/>
              </a:lnSpc>
              <a:spcBef>
                <a:spcPts val="0"/>
              </a:spcBef>
            </a:pPr>
            <a:endParaRPr lang="ru-RU" sz="1600" dirty="0">
              <a:solidFill>
                <a:schemeClr val="tx2"/>
              </a:solidFill>
              <a:latin typeface="Arial Narrow" panose="020B0606020202030204" pitchFamily="34" charset="0"/>
              <a:ea typeface="Cambria" panose="02040503050406030204" pitchFamily="18" charset="0"/>
            </a:endParaRPr>
          </a:p>
          <a:p>
            <a:pPr algn="l">
              <a:spcBef>
                <a:spcPts val="0"/>
              </a:spcBef>
            </a:pPr>
            <a:r>
              <a:rPr lang="ru-RU" sz="1600" dirty="0">
                <a:solidFill>
                  <a:schemeClr val="tx2"/>
                </a:solidFill>
                <a:latin typeface="Arial Narrow" panose="020B0606020202030204" pitchFamily="34" charset="0"/>
                <a:ea typeface="Cambria" panose="02040503050406030204" pitchFamily="18" charset="0"/>
                <a:cs typeface="Tahoma" panose="020B0604030504040204" pitchFamily="34" charset="0"/>
              </a:rPr>
              <a:t>Тел.: </a:t>
            </a:r>
            <a:r>
              <a:rPr lang="ru-RU" sz="1600" dirty="0">
                <a:solidFill>
                  <a:srgbClr val="C00000"/>
                </a:solidFill>
                <a:latin typeface="Arial Narrow" panose="020B0606020202030204" pitchFamily="34" charset="0"/>
                <a:ea typeface="Cambria" panose="02040503050406030204" pitchFamily="18" charset="0"/>
                <a:cs typeface="Tahoma" panose="020B0604030504040204" pitchFamily="34" charset="0"/>
              </a:rPr>
              <a:t>8 (4842) 27-99-93</a:t>
            </a:r>
          </a:p>
          <a:p>
            <a:pPr algn="l">
              <a:spcBef>
                <a:spcPts val="0"/>
              </a:spcBef>
            </a:pPr>
            <a:r>
              <a:rPr lang="en-US" sz="1600" dirty="0">
                <a:solidFill>
                  <a:schemeClr val="tx2"/>
                </a:solidFill>
                <a:latin typeface="Arial Narrow" panose="020B0606020202030204" pitchFamily="34" charset="0"/>
                <a:ea typeface="Cambria" panose="02040503050406030204" pitchFamily="18" charset="0"/>
                <a:cs typeface="Tahoma" panose="020B0604030504040204" pitchFamily="34" charset="0"/>
              </a:rPr>
              <a:t>E-mail</a:t>
            </a:r>
            <a:r>
              <a:rPr lang="ru-RU" sz="1600" dirty="0">
                <a:solidFill>
                  <a:schemeClr val="tx2"/>
                </a:solidFill>
                <a:latin typeface="Arial Narrow" panose="020B0606020202030204" pitchFamily="34" charset="0"/>
                <a:ea typeface="Cambria" panose="02040503050406030204" pitchFamily="18" charset="0"/>
                <a:cs typeface="Tahoma" panose="020B0604030504040204" pitchFamily="34" charset="0"/>
              </a:rPr>
              <a:t>: </a:t>
            </a:r>
            <a:r>
              <a:rPr lang="en-US" sz="1600" dirty="0">
                <a:solidFill>
                  <a:schemeClr val="tx2"/>
                </a:solidFill>
                <a:latin typeface="Arial Narrow" panose="020B0606020202030204" pitchFamily="34" charset="0"/>
                <a:ea typeface="Cambria" panose="02040503050406030204" pitchFamily="18" charset="0"/>
                <a:cs typeface="Tahoma" panose="020B0604030504040204" pitchFamily="34" charset="0"/>
                <a:hlinkClick r:id="rId2"/>
              </a:rPr>
              <a:t>ppp-info@adm.kaluga.ru</a:t>
            </a:r>
            <a:endParaRPr lang="ru-RU" sz="1600" dirty="0">
              <a:solidFill>
                <a:schemeClr val="tx2"/>
              </a:solidFill>
              <a:latin typeface="Arial Narrow" panose="020B0606020202030204" pitchFamily="34" charset="0"/>
              <a:ea typeface="Cambria" panose="02040503050406030204" pitchFamily="18" charset="0"/>
              <a:cs typeface="Tahoma" panose="020B0604030504040204" pitchFamily="34" charset="0"/>
            </a:endParaRPr>
          </a:p>
          <a:p>
            <a:pPr algn="l">
              <a:spcBef>
                <a:spcPts val="0"/>
              </a:spcBef>
            </a:pPr>
            <a:r>
              <a:rPr lang="ru-RU" sz="1600" dirty="0">
                <a:solidFill>
                  <a:schemeClr val="tx2"/>
                </a:solidFill>
                <a:latin typeface="Arial Narrow" panose="020B0606020202030204" pitchFamily="34" charset="0"/>
                <a:ea typeface="Cambria" panose="02040503050406030204" pitchFamily="18" charset="0"/>
                <a:cs typeface="Tahoma" panose="020B0604030504040204" pitchFamily="34" charset="0"/>
              </a:rPr>
              <a:t>Сайт: </a:t>
            </a:r>
            <a:r>
              <a:rPr lang="en-US" sz="1600" dirty="0">
                <a:solidFill>
                  <a:schemeClr val="tx2"/>
                </a:solidFill>
                <a:latin typeface="Arial Narrow" panose="020B0606020202030204" pitchFamily="34" charset="0"/>
                <a:ea typeface="Cambria" panose="02040503050406030204" pitchFamily="18" charset="0"/>
                <a:cs typeface="Tahoma" panose="020B0604030504040204" pitchFamily="34" charset="0"/>
                <a:hlinkClick r:id="rId3"/>
              </a:rPr>
              <a:t>http://gchp40.ru/</a:t>
            </a:r>
            <a:endParaRPr lang="ru-RU" sz="1600" dirty="0">
              <a:solidFill>
                <a:schemeClr val="tx2"/>
              </a:solidFill>
              <a:latin typeface="Arial Narrow" panose="020B0606020202030204" pitchFamily="34" charset="0"/>
              <a:ea typeface="Cambria" panose="02040503050406030204" pitchFamily="18" charset="0"/>
              <a:cs typeface="Tahoma" panose="020B0604030504040204" pitchFamily="34" charset="0"/>
            </a:endParaRPr>
          </a:p>
          <a:p>
            <a:pPr algn="l">
              <a:spcBef>
                <a:spcPts val="0"/>
              </a:spcBef>
            </a:pPr>
            <a:endParaRPr lang="ru-RU" sz="1600" dirty="0">
              <a:solidFill>
                <a:schemeClr val="tx2"/>
              </a:solidFill>
              <a:latin typeface="Arial Narrow" panose="020B0606020202030204" pitchFamily="34" charset="0"/>
              <a:ea typeface="Cambria" panose="02040503050406030204" pitchFamily="18" charset="0"/>
              <a:cs typeface="Tahoma" panose="020B0604030504040204" pitchFamily="34" charset="0"/>
            </a:endParaRPr>
          </a:p>
        </p:txBody>
      </p:sp>
      <p:sp>
        <p:nvSpPr>
          <p:cNvPr id="10" name="Прямоугольник 9">
            <a:extLst>
              <a:ext uri="{FF2B5EF4-FFF2-40B4-BE49-F238E27FC236}">
                <a16:creationId xmlns:a16="http://schemas.microsoft.com/office/drawing/2014/main" id="{24B6059B-A13A-4E27-B75F-A56AB46C1D0A}"/>
              </a:ext>
            </a:extLst>
          </p:cNvPr>
          <p:cNvSpPr/>
          <p:nvPr/>
        </p:nvSpPr>
        <p:spPr>
          <a:xfrm>
            <a:off x="0" y="0"/>
            <a:ext cx="95794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Номер слайда 3">
            <a:extLst>
              <a:ext uri="{FF2B5EF4-FFF2-40B4-BE49-F238E27FC236}">
                <a16:creationId xmlns:a16="http://schemas.microsoft.com/office/drawing/2014/main" id="{FB1DD1EC-10EB-4F2C-A0CC-A0895E63866F}"/>
              </a:ext>
            </a:extLst>
          </p:cNvPr>
          <p:cNvSpPr txBox="1">
            <a:spLocks/>
          </p:cNvSpPr>
          <p:nvPr/>
        </p:nvSpPr>
        <p:spPr>
          <a:xfrm>
            <a:off x="426432" y="6124575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368E3DA-06C9-4C77-8AAD-72D5D9B19865}" type="slidenum">
              <a:rPr lang="ru-RU" sz="1600" smtClean="0">
                <a:solidFill>
                  <a:schemeClr val="bg1"/>
                </a:solidFill>
                <a:latin typeface="Arial Narrow" pitchFamily="34" charset="0"/>
              </a:rPr>
              <a:pPr algn="l"/>
              <a:t>14</a:t>
            </a:fld>
            <a:endParaRPr lang="ru-RU" sz="1600" dirty="0">
              <a:solidFill>
                <a:schemeClr val="bg1"/>
              </a:solidFill>
              <a:latin typeface="Arial Narrow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0987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5FB04D56-C8E2-4E0B-B3FB-160FACAF7BE6}"/>
              </a:ext>
            </a:extLst>
          </p:cNvPr>
          <p:cNvSpPr/>
          <p:nvPr/>
        </p:nvSpPr>
        <p:spPr>
          <a:xfrm>
            <a:off x="-1" y="507821"/>
            <a:ext cx="12192001" cy="1194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6D7ED085-736E-48A4-8E24-83E9F24A444E}"/>
              </a:ext>
            </a:extLst>
          </p:cNvPr>
          <p:cNvSpPr txBox="1">
            <a:spLocks/>
          </p:cNvSpPr>
          <p:nvPr/>
        </p:nvSpPr>
        <p:spPr>
          <a:xfrm>
            <a:off x="1560513" y="719194"/>
            <a:ext cx="8791801" cy="80185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chemeClr val="tx2"/>
                </a:solidFill>
                <a:latin typeface="Arial Narrow" panose="020B0606020202030204" pitchFamily="34" charset="0"/>
                <a:ea typeface="Cambria" panose="02040503050406030204" pitchFamily="18" charset="0"/>
              </a:rPr>
              <a:t>ГЧП КАК МЕХАНИЗМ РАЗВИТИЯ РЕГИОНАЛЬНОЙ ЭКОНОМИКИ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24B6059B-A13A-4E27-B75F-A56AB46C1D0A}"/>
              </a:ext>
            </a:extLst>
          </p:cNvPr>
          <p:cNvSpPr/>
          <p:nvPr/>
        </p:nvSpPr>
        <p:spPr>
          <a:xfrm>
            <a:off x="0" y="0"/>
            <a:ext cx="95794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3">
            <a:extLst>
              <a:ext uri="{FF2B5EF4-FFF2-40B4-BE49-F238E27FC236}">
                <a16:creationId xmlns:a16="http://schemas.microsoft.com/office/drawing/2014/main" id="{FB1DD1EC-10EB-4F2C-A0CC-A0895E63866F}"/>
              </a:ext>
            </a:extLst>
          </p:cNvPr>
          <p:cNvSpPr txBox="1">
            <a:spLocks/>
          </p:cNvSpPr>
          <p:nvPr/>
        </p:nvSpPr>
        <p:spPr>
          <a:xfrm>
            <a:off x="426432" y="6124575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368E3DA-06C9-4C77-8AAD-72D5D9B19865}" type="slidenum">
              <a:rPr lang="ru-RU" sz="1600" smtClean="0">
                <a:solidFill>
                  <a:schemeClr val="bg1"/>
                </a:solidFill>
                <a:latin typeface="Arial Narrow" pitchFamily="34" charset="0"/>
              </a:rPr>
              <a:pPr algn="l"/>
              <a:t>2</a:t>
            </a:fld>
            <a:endParaRPr lang="ru-RU" sz="16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8D4F9B14-EB9E-4A54-9D16-BBC50EFF5555}"/>
              </a:ext>
            </a:extLst>
          </p:cNvPr>
          <p:cNvSpPr txBox="1">
            <a:spLocks/>
          </p:cNvSpPr>
          <p:nvPr/>
        </p:nvSpPr>
        <p:spPr>
          <a:xfrm>
            <a:off x="1560513" y="1828800"/>
            <a:ext cx="9791700" cy="325454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60000" indent="-285750" algn="just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latin typeface="Arial Narrow" panose="020B0606020202030204" pitchFamily="34" charset="0"/>
              </a:rPr>
              <a:t>Снижение нагрузки на областной бюджет</a:t>
            </a:r>
          </a:p>
          <a:p>
            <a:pPr marL="360000" indent="-285750" algn="just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latin typeface="Arial Narrow" panose="020B0606020202030204" pitchFamily="34" charset="0"/>
              </a:rPr>
              <a:t>Повышение качества оказываемых услуг</a:t>
            </a:r>
          </a:p>
          <a:p>
            <a:pPr marL="360000" indent="-285750" algn="just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latin typeface="Arial Narrow" panose="020B0606020202030204" pitchFamily="34" charset="0"/>
              </a:rPr>
              <a:t>Интенсификация  экономического роста</a:t>
            </a:r>
          </a:p>
          <a:p>
            <a:pPr marL="360000" indent="-285750" algn="just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latin typeface="Arial Narrow" panose="020B0606020202030204" pitchFamily="34" charset="0"/>
              </a:rPr>
              <a:t>Развитие инфраструктуры и использование нововведений</a:t>
            </a:r>
          </a:p>
          <a:p>
            <a:pPr marL="360000" indent="-285750" algn="just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latin typeface="Arial Narrow" panose="020B0606020202030204" pitchFamily="34" charset="0"/>
              </a:rPr>
              <a:t>Повышение эффективности в строительстве, эксплуатации</a:t>
            </a:r>
          </a:p>
          <a:p>
            <a:pPr marL="360000" indent="-285750" algn="just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latin typeface="Arial Narrow" panose="020B0606020202030204" pitchFamily="34" charset="0"/>
              </a:rPr>
              <a:t>Широкий доступ к рынкам частного капитала </a:t>
            </a:r>
          </a:p>
        </p:txBody>
      </p:sp>
      <p:graphicFrame>
        <p:nvGraphicFramePr>
          <p:cNvPr id="27" name="Диаграмма 2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97519754"/>
              </p:ext>
            </p:extLst>
          </p:nvPr>
        </p:nvGraphicFramePr>
        <p:xfrm>
          <a:off x="6651172" y="4388609"/>
          <a:ext cx="4204786" cy="2231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25990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5FB04D56-C8E2-4E0B-B3FB-160FACAF7BE6}"/>
              </a:ext>
            </a:extLst>
          </p:cNvPr>
          <p:cNvSpPr/>
          <p:nvPr/>
        </p:nvSpPr>
        <p:spPr>
          <a:xfrm>
            <a:off x="-1" y="507821"/>
            <a:ext cx="12192001" cy="1194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6D7ED085-736E-48A4-8E24-83E9F24A444E}"/>
              </a:ext>
            </a:extLst>
          </p:cNvPr>
          <p:cNvSpPr txBox="1">
            <a:spLocks/>
          </p:cNvSpPr>
          <p:nvPr/>
        </p:nvSpPr>
        <p:spPr>
          <a:xfrm>
            <a:off x="1560513" y="719194"/>
            <a:ext cx="8791801" cy="80185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chemeClr val="tx2"/>
                </a:solidFill>
                <a:latin typeface="Arial Narrow" panose="020B0606020202030204" pitchFamily="34" charset="0"/>
                <a:ea typeface="Cambria" panose="02040503050406030204" pitchFamily="18" charset="0"/>
              </a:rPr>
              <a:t>ВИДЫ ИНФРАСТРУКТУРЫ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24B6059B-A13A-4E27-B75F-A56AB46C1D0A}"/>
              </a:ext>
            </a:extLst>
          </p:cNvPr>
          <p:cNvSpPr/>
          <p:nvPr/>
        </p:nvSpPr>
        <p:spPr>
          <a:xfrm>
            <a:off x="0" y="0"/>
            <a:ext cx="95794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3">
            <a:extLst>
              <a:ext uri="{FF2B5EF4-FFF2-40B4-BE49-F238E27FC236}">
                <a16:creationId xmlns:a16="http://schemas.microsoft.com/office/drawing/2014/main" id="{FB1DD1EC-10EB-4F2C-A0CC-A0895E63866F}"/>
              </a:ext>
            </a:extLst>
          </p:cNvPr>
          <p:cNvSpPr txBox="1">
            <a:spLocks/>
          </p:cNvSpPr>
          <p:nvPr/>
        </p:nvSpPr>
        <p:spPr>
          <a:xfrm>
            <a:off x="426432" y="6124575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368E3DA-06C9-4C77-8AAD-72D5D9B19865}" type="slidenum">
              <a:rPr lang="ru-RU" sz="1600" smtClean="0">
                <a:solidFill>
                  <a:schemeClr val="bg1"/>
                </a:solidFill>
                <a:latin typeface="Arial Narrow" pitchFamily="34" charset="0"/>
              </a:rPr>
              <a:pPr algn="l"/>
              <a:t>3</a:t>
            </a:fld>
            <a:endParaRPr lang="ru-RU" sz="16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8D4F9B14-EB9E-4A54-9D16-BBC50EFF5555}"/>
              </a:ext>
            </a:extLst>
          </p:cNvPr>
          <p:cNvSpPr txBox="1">
            <a:spLocks/>
          </p:cNvSpPr>
          <p:nvPr/>
        </p:nvSpPr>
        <p:spPr>
          <a:xfrm>
            <a:off x="1560513" y="1828800"/>
            <a:ext cx="9791700" cy="1293395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50" algn="just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>
                <a:schemeClr val="tx2"/>
              </a:buClr>
            </a:pPr>
            <a:r>
              <a:rPr lang="ru-RU" sz="1600" b="1" dirty="0">
                <a:solidFill>
                  <a:schemeClr val="tx2"/>
                </a:solidFill>
                <a:latin typeface="Arial Narrow" panose="020B0606020202030204" pitchFamily="34" charset="0"/>
              </a:rPr>
              <a:t>Объект ГЧП – объект транспортной, инженерной и социальной инфраструктуры</a:t>
            </a:r>
          </a:p>
          <a:p>
            <a:pPr marL="74250" algn="just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>
                <a:schemeClr val="tx2"/>
              </a:buClr>
            </a:pPr>
            <a:r>
              <a:rPr lang="ru-RU" sz="1600" dirty="0">
                <a:latin typeface="Arial Narrow" panose="020B0606020202030204" pitchFamily="34" charset="0"/>
              </a:rPr>
              <a:t>Инфраструктура - совокупность сооружений, зданий, систем и служб, необходимых для функционирования экономики и обеспечения условий жизнедеятельности населения. Наиболее часто ГЧП реализуется в следующих  сферах инфраструктуры:</a:t>
            </a:r>
          </a:p>
          <a:p>
            <a:pPr marL="360000" indent="-285750" algn="just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ru-RU" sz="1800" dirty="0">
              <a:latin typeface="Arial Narrow" panose="020B0606020202030204" pitchFamily="34" charset="0"/>
            </a:endParaRPr>
          </a:p>
        </p:txBody>
      </p:sp>
      <p:graphicFrame>
        <p:nvGraphicFramePr>
          <p:cNvPr id="27" name="Диаграмма 26"/>
          <p:cNvGraphicFramePr>
            <a:graphicFrameLocks/>
          </p:cNvGraphicFramePr>
          <p:nvPr/>
        </p:nvGraphicFramePr>
        <p:xfrm>
          <a:off x="6651172" y="4388609"/>
          <a:ext cx="4204786" cy="2231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5DE03BE6-6224-4FF3-8A82-0A0B2BD28706}"/>
              </a:ext>
            </a:extLst>
          </p:cNvPr>
          <p:cNvSpPr/>
          <p:nvPr/>
        </p:nvSpPr>
        <p:spPr>
          <a:xfrm>
            <a:off x="1560514" y="3429000"/>
            <a:ext cx="3041566" cy="3060700"/>
          </a:xfrm>
          <a:prstGeom prst="roundRect">
            <a:avLst>
              <a:gd name="adj" fmla="val 6053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700"/>
              </a:spcAft>
            </a:pPr>
            <a:endParaRPr lang="ru-RU" sz="1600" b="1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>
              <a:spcAft>
                <a:spcPts val="700"/>
              </a:spcAft>
            </a:pPr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Транспортная инфраструктура</a:t>
            </a:r>
          </a:p>
          <a:p>
            <a:pPr algn="ctr">
              <a:spcAft>
                <a:spcPts val="700"/>
              </a:spcAft>
            </a:pPr>
            <a:endParaRPr lang="ru-RU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>
              <a:spcAft>
                <a:spcPts val="700"/>
              </a:spcAft>
            </a:pPr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автомобильные дороги</a:t>
            </a:r>
          </a:p>
          <a:p>
            <a:pPr algn="ctr">
              <a:spcAft>
                <a:spcPts val="700"/>
              </a:spcAft>
            </a:pPr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железные дороги</a:t>
            </a:r>
          </a:p>
          <a:p>
            <a:pPr algn="ctr">
              <a:spcAft>
                <a:spcPts val="700"/>
              </a:spcAft>
            </a:pPr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аэропорты</a:t>
            </a:r>
          </a:p>
          <a:p>
            <a:pPr algn="ctr">
              <a:spcAft>
                <a:spcPts val="700"/>
              </a:spcAft>
            </a:pPr>
            <a:endParaRPr lang="ru-RU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D51BDCB9-F5FA-4EF7-8C21-1C55B7EA3595}"/>
              </a:ext>
            </a:extLst>
          </p:cNvPr>
          <p:cNvSpPr/>
          <p:nvPr/>
        </p:nvSpPr>
        <p:spPr>
          <a:xfrm>
            <a:off x="4910180" y="3429000"/>
            <a:ext cx="3041566" cy="3060700"/>
          </a:xfrm>
          <a:prstGeom prst="roundRect">
            <a:avLst>
              <a:gd name="adj" fmla="val 6053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700"/>
              </a:spcAft>
            </a:pPr>
            <a:endParaRPr lang="ru-RU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>
              <a:spcAft>
                <a:spcPts val="700"/>
              </a:spcAft>
            </a:pPr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Инженерная инфраструктура</a:t>
            </a:r>
          </a:p>
          <a:p>
            <a:pPr algn="ctr">
              <a:spcAft>
                <a:spcPts val="700"/>
              </a:spcAft>
            </a:pPr>
            <a:endParaRPr lang="ru-RU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>
              <a:spcAft>
                <a:spcPts val="700"/>
              </a:spcAft>
            </a:pPr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электроэнергетика</a:t>
            </a:r>
          </a:p>
          <a:p>
            <a:pPr algn="ctr">
              <a:spcAft>
                <a:spcPts val="700"/>
              </a:spcAft>
            </a:pPr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водоснабжение и водоотведение</a:t>
            </a:r>
          </a:p>
          <a:p>
            <a:pPr algn="ctr">
              <a:spcAft>
                <a:spcPts val="700"/>
              </a:spcAft>
            </a:pPr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газоснабжение</a:t>
            </a:r>
          </a:p>
          <a:p>
            <a:pPr algn="ctr">
              <a:spcAft>
                <a:spcPts val="700"/>
              </a:spcAft>
            </a:pPr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теплоснабжение</a:t>
            </a:r>
          </a:p>
          <a:p>
            <a:pPr algn="ctr">
              <a:spcAft>
                <a:spcPts val="700"/>
              </a:spcAft>
            </a:pPr>
            <a:endParaRPr lang="ru-RU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B4DF50BA-AEBE-49DF-8116-872C4D1C81FC}"/>
              </a:ext>
            </a:extLst>
          </p:cNvPr>
          <p:cNvSpPr/>
          <p:nvPr/>
        </p:nvSpPr>
        <p:spPr>
          <a:xfrm>
            <a:off x="8310647" y="3429000"/>
            <a:ext cx="3041566" cy="3060700"/>
          </a:xfrm>
          <a:prstGeom prst="roundRect">
            <a:avLst>
              <a:gd name="adj" fmla="val 6053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>
              <a:spcAft>
                <a:spcPts val="700"/>
              </a:spcAft>
            </a:pPr>
            <a:endParaRPr lang="ru-RU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>
              <a:spcAft>
                <a:spcPts val="700"/>
              </a:spcAft>
            </a:pPr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Социальная инфраструктура</a:t>
            </a:r>
          </a:p>
          <a:p>
            <a:pPr algn="ctr">
              <a:spcAft>
                <a:spcPts val="700"/>
              </a:spcAft>
            </a:pPr>
            <a:endParaRPr lang="ru-RU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algn="ctr">
              <a:spcAft>
                <a:spcPts val="700"/>
              </a:spcAft>
            </a:pPr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здравоохранение</a:t>
            </a:r>
          </a:p>
          <a:p>
            <a:pPr algn="ctr">
              <a:spcAft>
                <a:spcPts val="700"/>
              </a:spcAft>
            </a:pPr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образование</a:t>
            </a:r>
          </a:p>
          <a:p>
            <a:pPr algn="ctr">
              <a:spcAft>
                <a:spcPts val="700"/>
              </a:spcAft>
            </a:pPr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спорт</a:t>
            </a:r>
          </a:p>
          <a:p>
            <a:pPr algn="ctr">
              <a:spcAft>
                <a:spcPts val="700"/>
              </a:spcAft>
            </a:pPr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культура</a:t>
            </a:r>
          </a:p>
          <a:p>
            <a:pPr algn="ctr">
              <a:spcAft>
                <a:spcPts val="700"/>
              </a:spcAft>
            </a:pPr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туризм и рекреация</a:t>
            </a:r>
          </a:p>
          <a:p>
            <a:pPr algn="ctr">
              <a:spcAft>
                <a:spcPts val="700"/>
              </a:spcAft>
            </a:pPr>
            <a:endParaRPr lang="ru-RU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81611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5FB04D56-C8E2-4E0B-B3FB-160FACAF7BE6}"/>
              </a:ext>
            </a:extLst>
          </p:cNvPr>
          <p:cNvSpPr/>
          <p:nvPr/>
        </p:nvSpPr>
        <p:spPr>
          <a:xfrm>
            <a:off x="-1" y="507821"/>
            <a:ext cx="12192001" cy="1194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6D7ED085-736E-48A4-8E24-83E9F24A444E}"/>
              </a:ext>
            </a:extLst>
          </p:cNvPr>
          <p:cNvSpPr txBox="1">
            <a:spLocks/>
          </p:cNvSpPr>
          <p:nvPr/>
        </p:nvSpPr>
        <p:spPr>
          <a:xfrm>
            <a:off x="1560513" y="719194"/>
            <a:ext cx="8791801" cy="80185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chemeClr val="tx2"/>
                </a:solidFill>
                <a:latin typeface="Arial Narrow" panose="020B0606020202030204" pitchFamily="34" charset="0"/>
                <a:ea typeface="Cambria" panose="02040503050406030204" pitchFamily="18" charset="0"/>
              </a:rPr>
              <a:t>ЦЕЛЬ МЕТОДИКИ ПО РАЗВИТИЮ ГЧП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24B6059B-A13A-4E27-B75F-A56AB46C1D0A}"/>
              </a:ext>
            </a:extLst>
          </p:cNvPr>
          <p:cNvSpPr/>
          <p:nvPr/>
        </p:nvSpPr>
        <p:spPr>
          <a:xfrm>
            <a:off x="0" y="0"/>
            <a:ext cx="95794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3">
            <a:extLst>
              <a:ext uri="{FF2B5EF4-FFF2-40B4-BE49-F238E27FC236}">
                <a16:creationId xmlns:a16="http://schemas.microsoft.com/office/drawing/2014/main" id="{FB1DD1EC-10EB-4F2C-A0CC-A0895E63866F}"/>
              </a:ext>
            </a:extLst>
          </p:cNvPr>
          <p:cNvSpPr txBox="1">
            <a:spLocks/>
          </p:cNvSpPr>
          <p:nvPr/>
        </p:nvSpPr>
        <p:spPr>
          <a:xfrm>
            <a:off x="426432" y="6124575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368E3DA-06C9-4C77-8AAD-72D5D9B19865}" type="slidenum">
              <a:rPr lang="ru-RU" sz="1600" smtClean="0">
                <a:solidFill>
                  <a:schemeClr val="bg1"/>
                </a:solidFill>
                <a:latin typeface="Arial Narrow" pitchFamily="34" charset="0"/>
              </a:rPr>
              <a:pPr algn="l"/>
              <a:t>4</a:t>
            </a:fld>
            <a:endParaRPr lang="ru-RU" sz="16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8D4F9B14-EB9E-4A54-9D16-BBC50EFF5555}"/>
              </a:ext>
            </a:extLst>
          </p:cNvPr>
          <p:cNvSpPr txBox="1">
            <a:spLocks/>
          </p:cNvSpPr>
          <p:nvPr/>
        </p:nvSpPr>
        <p:spPr>
          <a:xfrm>
            <a:off x="1560513" y="1828801"/>
            <a:ext cx="9791700" cy="463550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50" algn="l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>
                <a:schemeClr val="tx2"/>
              </a:buClr>
            </a:pPr>
            <a:r>
              <a:rPr lang="ru-RU" sz="1600" b="1" dirty="0">
                <a:solidFill>
                  <a:schemeClr val="tx2"/>
                </a:solidFill>
                <a:latin typeface="Arial Narrow" panose="020B0606020202030204" pitchFamily="34" charset="0"/>
              </a:rPr>
              <a:t>Цель методических рекомендаций – сформировать единый подход к процессу развития ГЧП на территории Калужской области, в том числе:</a:t>
            </a:r>
          </a:p>
          <a:p>
            <a:pPr marL="360000" indent="-285750" algn="l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ru-RU" sz="1800" dirty="0">
              <a:latin typeface="Arial Narrow" panose="020B0606020202030204" pitchFamily="34" charset="0"/>
            </a:endParaRPr>
          </a:p>
        </p:txBody>
      </p:sp>
      <p:graphicFrame>
        <p:nvGraphicFramePr>
          <p:cNvPr id="27" name="Диаграмма 26"/>
          <p:cNvGraphicFramePr>
            <a:graphicFrameLocks/>
          </p:cNvGraphicFramePr>
          <p:nvPr/>
        </p:nvGraphicFramePr>
        <p:xfrm>
          <a:off x="6651172" y="4388609"/>
          <a:ext cx="4204786" cy="2231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B4DF50BA-AEBE-49DF-8116-872C4D1C81FC}"/>
              </a:ext>
            </a:extLst>
          </p:cNvPr>
          <p:cNvSpPr/>
          <p:nvPr/>
        </p:nvSpPr>
        <p:spPr>
          <a:xfrm>
            <a:off x="1560513" y="2418961"/>
            <a:ext cx="4654048" cy="4070739"/>
          </a:xfrm>
          <a:prstGeom prst="roundRect">
            <a:avLst>
              <a:gd name="adj" fmla="val 6053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1200"/>
              </a:spcAft>
            </a:pPr>
            <a:endParaRPr lang="ru-RU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>
              <a:spcAft>
                <a:spcPts val="1200"/>
              </a:spcAft>
            </a:pPr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В части государственной политики в сфере ГЧП</a:t>
            </a:r>
          </a:p>
          <a:p>
            <a:pPr>
              <a:spcAft>
                <a:spcPts val="1200"/>
              </a:spcAft>
            </a:pPr>
            <a:endParaRPr lang="ru-RU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формирование политики субъекта РФ в сфере ГЧП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процесс государственного управления сферой ГЧП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совершенствование нормативной правовой базы субъекта РФ</a:t>
            </a:r>
          </a:p>
          <a:p>
            <a:pPr>
              <a:spcAft>
                <a:spcPts val="1200"/>
              </a:spcAft>
            </a:pPr>
            <a:endParaRPr lang="ru-RU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AF1A54D4-3682-4A18-9F95-5BB94242326B}"/>
              </a:ext>
            </a:extLst>
          </p:cNvPr>
          <p:cNvSpPr/>
          <p:nvPr/>
        </p:nvSpPr>
        <p:spPr>
          <a:xfrm>
            <a:off x="6698165" y="2418961"/>
            <a:ext cx="4654048" cy="4070739"/>
          </a:xfrm>
          <a:prstGeom prst="roundRect">
            <a:avLst>
              <a:gd name="adj" fmla="val 6053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spcAft>
                <a:spcPts val="1200"/>
              </a:spcAft>
            </a:pPr>
            <a:endParaRPr lang="ru-RU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>
              <a:spcAft>
                <a:spcPts val="1200"/>
              </a:spcAft>
            </a:pPr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В части управления проектами ГЧП</a:t>
            </a:r>
          </a:p>
          <a:p>
            <a:pPr>
              <a:spcAft>
                <a:spcPts val="1200"/>
              </a:spcAft>
            </a:pPr>
            <a:endParaRPr lang="ru-RU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поиск и отбор проектов ГЧП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оценка рисков по проекту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определение структуры финансирования проекта</a:t>
            </a:r>
          </a:p>
          <a:p>
            <a:pPr marL="285750" indent="-285750">
              <a:spcAft>
                <a:spcPts val="1200"/>
              </a:spcAft>
              <a:buFont typeface="Wingdings" panose="05000000000000000000" pitchFamily="2" charset="2"/>
              <a:buChar char="§"/>
            </a:pPr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мониторинг и контроль исполнения проектов </a:t>
            </a:r>
          </a:p>
          <a:p>
            <a:pPr>
              <a:spcAft>
                <a:spcPts val="1200"/>
              </a:spcAft>
            </a:pPr>
            <a:endParaRPr lang="ru-RU" sz="16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75014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5FB04D56-C8E2-4E0B-B3FB-160FACAF7BE6}"/>
              </a:ext>
            </a:extLst>
          </p:cNvPr>
          <p:cNvSpPr/>
          <p:nvPr/>
        </p:nvSpPr>
        <p:spPr>
          <a:xfrm>
            <a:off x="-1" y="507821"/>
            <a:ext cx="12192001" cy="1194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6D7ED085-736E-48A4-8E24-83E9F24A444E}"/>
              </a:ext>
            </a:extLst>
          </p:cNvPr>
          <p:cNvSpPr txBox="1">
            <a:spLocks/>
          </p:cNvSpPr>
          <p:nvPr/>
        </p:nvSpPr>
        <p:spPr>
          <a:xfrm>
            <a:off x="1560513" y="719194"/>
            <a:ext cx="9736137" cy="80185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chemeClr val="tx2"/>
                </a:solidFill>
                <a:latin typeface="Arial Narrow" panose="020B0606020202030204" pitchFamily="34" charset="0"/>
                <a:ea typeface="Cambria" panose="02040503050406030204" pitchFamily="18" charset="0"/>
              </a:rPr>
              <a:t>ФОРМИРОВАНИЕ СИСТЕМЫ ГОСУДАРСТВЕННОГО УПРАВЛЕНИЯ В РЕГИОНЕ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24B6059B-A13A-4E27-B75F-A56AB46C1D0A}"/>
              </a:ext>
            </a:extLst>
          </p:cNvPr>
          <p:cNvSpPr/>
          <p:nvPr/>
        </p:nvSpPr>
        <p:spPr>
          <a:xfrm>
            <a:off x="0" y="0"/>
            <a:ext cx="95794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3">
            <a:extLst>
              <a:ext uri="{FF2B5EF4-FFF2-40B4-BE49-F238E27FC236}">
                <a16:creationId xmlns:a16="http://schemas.microsoft.com/office/drawing/2014/main" id="{FB1DD1EC-10EB-4F2C-A0CC-A0895E63866F}"/>
              </a:ext>
            </a:extLst>
          </p:cNvPr>
          <p:cNvSpPr txBox="1">
            <a:spLocks/>
          </p:cNvSpPr>
          <p:nvPr/>
        </p:nvSpPr>
        <p:spPr>
          <a:xfrm>
            <a:off x="426432" y="6124575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368E3DA-06C9-4C77-8AAD-72D5D9B19865}" type="slidenum">
              <a:rPr lang="ru-RU" sz="1600" smtClean="0">
                <a:solidFill>
                  <a:schemeClr val="bg1"/>
                </a:solidFill>
                <a:latin typeface="Arial Narrow" pitchFamily="34" charset="0"/>
              </a:rPr>
              <a:pPr algn="l"/>
              <a:t>5</a:t>
            </a:fld>
            <a:endParaRPr lang="ru-RU" sz="1600" dirty="0">
              <a:solidFill>
                <a:schemeClr val="bg1"/>
              </a:solidFill>
              <a:latin typeface="Arial Narrow" pitchFamily="34" charset="0"/>
            </a:endParaRPr>
          </a:p>
        </p:txBody>
      </p: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8D4F9B14-EB9E-4A54-9D16-BBC50EFF5555}"/>
              </a:ext>
            </a:extLst>
          </p:cNvPr>
          <p:cNvSpPr txBox="1">
            <a:spLocks/>
          </p:cNvSpPr>
          <p:nvPr/>
        </p:nvSpPr>
        <p:spPr>
          <a:xfrm>
            <a:off x="1560513" y="1828800"/>
            <a:ext cx="9791700" cy="442594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50" algn="l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>
                <a:schemeClr val="tx2"/>
              </a:buClr>
            </a:pPr>
            <a:r>
              <a:rPr lang="ru-RU" sz="1600" b="1" dirty="0">
                <a:solidFill>
                  <a:schemeClr val="tx2"/>
                </a:solidFill>
                <a:latin typeface="Arial Narrow" panose="020B0606020202030204" pitchFamily="34" charset="0"/>
              </a:rPr>
              <a:t>Цель методических рекомендаций – сформировать единый подход к процессу развития ГЧП на территории Калужской области, в том числе:</a:t>
            </a:r>
          </a:p>
          <a:p>
            <a:pPr marL="74250" algn="l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>
                <a:schemeClr val="tx2"/>
              </a:buClr>
            </a:pPr>
            <a:endParaRPr lang="ru-RU" sz="1600" b="1" dirty="0">
              <a:solidFill>
                <a:schemeClr val="tx2"/>
              </a:solidFill>
              <a:latin typeface="Arial Narrow" panose="020B0606020202030204" pitchFamily="34" charset="0"/>
            </a:endParaRPr>
          </a:p>
          <a:p>
            <a:pPr marL="360000" indent="-285750" algn="l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latin typeface="Arial Narrow" panose="020B0606020202030204" pitchFamily="34" charset="0"/>
              </a:rPr>
              <a:t>Анализ существующей нормативной правовой базы в субъекте Российской Федерации</a:t>
            </a:r>
          </a:p>
          <a:p>
            <a:pPr marL="360000" indent="-285750" algn="l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latin typeface="Arial Narrow" panose="020B0606020202030204" pitchFamily="34" charset="0"/>
              </a:rPr>
              <a:t>Утверждение системы межведомственного взаимодействия</a:t>
            </a:r>
          </a:p>
          <a:p>
            <a:pPr marL="360000" indent="-285750" algn="l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latin typeface="Arial Narrow" panose="020B0606020202030204" pitchFamily="34" charset="0"/>
              </a:rPr>
              <a:t>Организация обучения государственных гражданских и муниципальных служащих</a:t>
            </a:r>
          </a:p>
          <a:p>
            <a:pPr marL="360000" indent="-285750" algn="l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latin typeface="Arial Narrow" panose="020B0606020202030204" pitchFamily="34" charset="0"/>
              </a:rPr>
              <a:t>Определение приоритетных отраслей и формирование перечня пилотных проектов</a:t>
            </a:r>
          </a:p>
          <a:p>
            <a:pPr marL="360000" indent="-285750" algn="l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latin typeface="Arial Narrow" panose="020B0606020202030204" pitchFamily="34" charset="0"/>
              </a:rPr>
              <a:t>Формирование пула кредитных учреждений, инвесторов и консультантов</a:t>
            </a:r>
          </a:p>
          <a:p>
            <a:pPr marL="360000" indent="-285750" algn="l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latin typeface="Arial Narrow" panose="020B0606020202030204" pitchFamily="34" charset="0"/>
              </a:rPr>
              <a:t>Встраивание системы государственного управления ГЧП в программные документы и региональную стратегию развития </a:t>
            </a:r>
          </a:p>
          <a:p>
            <a:pPr marL="360000" indent="-285750" algn="l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latin typeface="Arial Narrow" panose="020B0606020202030204" pitchFamily="34" charset="0"/>
              </a:rPr>
              <a:t>Утверждение и интеграция методик реализации проектов ГЧП</a:t>
            </a:r>
          </a:p>
          <a:p>
            <a:pPr marL="360000" indent="-285750" algn="l">
              <a:lnSpc>
                <a:spcPct val="100000"/>
              </a:lnSpc>
              <a:spcBef>
                <a:spcPts val="0"/>
              </a:spcBef>
              <a:spcAft>
                <a:spcPts val="15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ru-RU" sz="1800" dirty="0">
              <a:latin typeface="Arial Narrow" panose="020B0606020202030204" pitchFamily="34" charset="0"/>
            </a:endParaRPr>
          </a:p>
        </p:txBody>
      </p:sp>
      <p:graphicFrame>
        <p:nvGraphicFramePr>
          <p:cNvPr id="27" name="Диаграмма 26"/>
          <p:cNvGraphicFramePr>
            <a:graphicFrameLocks/>
          </p:cNvGraphicFramePr>
          <p:nvPr/>
        </p:nvGraphicFramePr>
        <p:xfrm>
          <a:off x="6651172" y="4388609"/>
          <a:ext cx="4204786" cy="2231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655895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5" name="Прямая соединительная линия 14">
            <a:extLst>
              <a:ext uri="{FF2B5EF4-FFF2-40B4-BE49-F238E27FC236}">
                <a16:creationId xmlns:a16="http://schemas.microsoft.com/office/drawing/2014/main" id="{5FBAFF71-5634-4459-B4B6-DDAD1C01D7F9}"/>
              </a:ext>
            </a:extLst>
          </p:cNvPr>
          <p:cNvCxnSpPr>
            <a:cxnSpLocks/>
            <a:stCxn id="2" idx="2"/>
            <a:endCxn id="7" idx="0"/>
          </p:cNvCxnSpPr>
          <p:nvPr/>
        </p:nvCxnSpPr>
        <p:spPr>
          <a:xfrm>
            <a:off x="6456363" y="2540000"/>
            <a:ext cx="0" cy="3496272"/>
          </a:xfrm>
          <a:prstGeom prst="line">
            <a:avLst/>
          </a:prstGeom>
          <a:ln w="28575">
            <a:solidFill>
              <a:srgbClr val="8395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5FB04D56-C8E2-4E0B-B3FB-160FACAF7BE6}"/>
              </a:ext>
            </a:extLst>
          </p:cNvPr>
          <p:cNvSpPr/>
          <p:nvPr/>
        </p:nvSpPr>
        <p:spPr>
          <a:xfrm>
            <a:off x="-1" y="507821"/>
            <a:ext cx="12192001" cy="1194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6D7ED085-736E-48A4-8E24-83E9F24A444E}"/>
              </a:ext>
            </a:extLst>
          </p:cNvPr>
          <p:cNvSpPr txBox="1">
            <a:spLocks/>
          </p:cNvSpPr>
          <p:nvPr/>
        </p:nvSpPr>
        <p:spPr>
          <a:xfrm>
            <a:off x="1560513" y="719194"/>
            <a:ext cx="9736137" cy="80185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chemeClr val="tx2"/>
                </a:solidFill>
                <a:latin typeface="Arial Narrow" panose="020B0606020202030204" pitchFamily="34" charset="0"/>
                <a:ea typeface="Cambria" panose="02040503050406030204" pitchFamily="18" charset="0"/>
              </a:rPr>
              <a:t>ЭЛЕМЕНТЫ СИСТЕМЫ ГОСУДАРСТВЕННОГО УПРАВЛЕНИЯ ГЧП В РЕГИОНЕ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24B6059B-A13A-4E27-B75F-A56AB46C1D0A}"/>
              </a:ext>
            </a:extLst>
          </p:cNvPr>
          <p:cNvSpPr/>
          <p:nvPr/>
        </p:nvSpPr>
        <p:spPr>
          <a:xfrm>
            <a:off x="0" y="0"/>
            <a:ext cx="95794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3">
            <a:extLst>
              <a:ext uri="{FF2B5EF4-FFF2-40B4-BE49-F238E27FC236}">
                <a16:creationId xmlns:a16="http://schemas.microsoft.com/office/drawing/2014/main" id="{FB1DD1EC-10EB-4F2C-A0CC-A0895E63866F}"/>
              </a:ext>
            </a:extLst>
          </p:cNvPr>
          <p:cNvSpPr txBox="1">
            <a:spLocks/>
          </p:cNvSpPr>
          <p:nvPr/>
        </p:nvSpPr>
        <p:spPr>
          <a:xfrm>
            <a:off x="426432" y="6124575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368E3DA-06C9-4C77-8AAD-72D5D9B19865}" type="slidenum">
              <a:rPr lang="ru-RU" sz="1600" smtClean="0">
                <a:solidFill>
                  <a:schemeClr val="bg1"/>
                </a:solidFill>
                <a:latin typeface="Arial Narrow" pitchFamily="34" charset="0"/>
              </a:rPr>
              <a:pPr algn="l"/>
              <a:t>6</a:t>
            </a:fld>
            <a:endParaRPr lang="ru-RU" sz="16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27" name="Диаграмма 26"/>
          <p:cNvGraphicFramePr>
            <a:graphicFrameLocks/>
          </p:cNvGraphicFramePr>
          <p:nvPr/>
        </p:nvGraphicFramePr>
        <p:xfrm>
          <a:off x="6651172" y="4388609"/>
          <a:ext cx="4204786" cy="2231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38CDDD7A-31B5-4E76-9873-A58BCC681E21}"/>
              </a:ext>
            </a:extLst>
          </p:cNvPr>
          <p:cNvSpPr/>
          <p:nvPr/>
        </p:nvSpPr>
        <p:spPr>
          <a:xfrm>
            <a:off x="1560513" y="2076061"/>
            <a:ext cx="9791700" cy="463939"/>
          </a:xfrm>
          <a:prstGeom prst="roundRect">
            <a:avLst>
              <a:gd name="adj" fmla="val 25215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Политика ГЧП</a:t>
            </a: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19A82461-D859-4B32-AC3E-8F96260949C0}"/>
              </a:ext>
            </a:extLst>
          </p:cNvPr>
          <p:cNvSpPr/>
          <p:nvPr/>
        </p:nvSpPr>
        <p:spPr>
          <a:xfrm>
            <a:off x="1560513" y="3066114"/>
            <a:ext cx="9791700" cy="463939"/>
          </a:xfrm>
          <a:prstGeom prst="roundRect">
            <a:avLst>
              <a:gd name="adj" fmla="val 25215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Процессы реализации ГЧП</a:t>
            </a:r>
          </a:p>
        </p:txBody>
      </p:sp>
      <p:sp>
        <p:nvSpPr>
          <p:cNvPr id="5" name="Прямоугольник: скругленные углы 4">
            <a:extLst>
              <a:ext uri="{FF2B5EF4-FFF2-40B4-BE49-F238E27FC236}">
                <a16:creationId xmlns:a16="http://schemas.microsoft.com/office/drawing/2014/main" id="{6409E85E-F348-4C05-ABD9-DDDB67134F33}"/>
              </a:ext>
            </a:extLst>
          </p:cNvPr>
          <p:cNvSpPr/>
          <p:nvPr/>
        </p:nvSpPr>
        <p:spPr>
          <a:xfrm>
            <a:off x="1560513" y="4056167"/>
            <a:ext cx="9791700" cy="463939"/>
          </a:xfrm>
          <a:prstGeom prst="roundRect">
            <a:avLst>
              <a:gd name="adj" fmla="val 25215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Контроль программы развития ГЧП</a:t>
            </a:r>
          </a:p>
        </p:txBody>
      </p:sp>
      <p:sp>
        <p:nvSpPr>
          <p:cNvPr id="6" name="Прямоугольник: скругленные углы 5">
            <a:extLst>
              <a:ext uri="{FF2B5EF4-FFF2-40B4-BE49-F238E27FC236}">
                <a16:creationId xmlns:a16="http://schemas.microsoft.com/office/drawing/2014/main" id="{74F94CC0-69F1-4B4A-A8FD-A7624C60B026}"/>
              </a:ext>
            </a:extLst>
          </p:cNvPr>
          <p:cNvSpPr/>
          <p:nvPr/>
        </p:nvSpPr>
        <p:spPr>
          <a:xfrm>
            <a:off x="1560513" y="5046220"/>
            <a:ext cx="9791700" cy="463939"/>
          </a:xfrm>
          <a:prstGeom prst="roundRect">
            <a:avLst>
              <a:gd name="adj" fmla="val 25215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Государственное управление финансами</a:t>
            </a:r>
          </a:p>
        </p:txBody>
      </p:sp>
      <p:sp>
        <p:nvSpPr>
          <p:cNvPr id="7" name="Прямоугольник: скругленные углы 6">
            <a:extLst>
              <a:ext uri="{FF2B5EF4-FFF2-40B4-BE49-F238E27FC236}">
                <a16:creationId xmlns:a16="http://schemas.microsoft.com/office/drawing/2014/main" id="{2A39BEEC-20A0-4549-9DBE-824C650D470B}"/>
              </a:ext>
            </a:extLst>
          </p:cNvPr>
          <p:cNvSpPr/>
          <p:nvPr/>
        </p:nvSpPr>
        <p:spPr>
          <a:xfrm>
            <a:off x="1560513" y="6036272"/>
            <a:ext cx="9791700" cy="463939"/>
          </a:xfrm>
          <a:prstGeom prst="roundRect">
            <a:avLst>
              <a:gd name="adj" fmla="val 25215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1200"/>
              </a:spcAft>
            </a:pPr>
            <a:r>
              <a:rPr lang="ru-RU" sz="1600" dirty="0">
                <a:solidFill>
                  <a:schemeClr val="bg1"/>
                </a:solidFill>
                <a:latin typeface="Arial Narrow" panose="020B0606020202030204" pitchFamily="34" charset="0"/>
              </a:rPr>
              <a:t>Нормативно-правовая база</a:t>
            </a:r>
          </a:p>
        </p:txBody>
      </p:sp>
    </p:spTree>
    <p:extLst>
      <p:ext uri="{BB962C8B-B14F-4D97-AF65-F5344CB8AC3E}">
        <p14:creationId xmlns:p14="http://schemas.microsoft.com/office/powerpoint/2010/main" val="1234551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5FB04D56-C8E2-4E0B-B3FB-160FACAF7BE6}"/>
              </a:ext>
            </a:extLst>
          </p:cNvPr>
          <p:cNvSpPr/>
          <p:nvPr/>
        </p:nvSpPr>
        <p:spPr>
          <a:xfrm>
            <a:off x="-1" y="507821"/>
            <a:ext cx="12192001" cy="1194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6D7ED085-736E-48A4-8E24-83E9F24A444E}"/>
              </a:ext>
            </a:extLst>
          </p:cNvPr>
          <p:cNvSpPr txBox="1">
            <a:spLocks/>
          </p:cNvSpPr>
          <p:nvPr/>
        </p:nvSpPr>
        <p:spPr>
          <a:xfrm>
            <a:off x="1560513" y="719194"/>
            <a:ext cx="8916987" cy="80185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chemeClr val="tx2"/>
                </a:solidFill>
                <a:latin typeface="Arial Narrow" panose="020B0606020202030204" pitchFamily="34" charset="0"/>
                <a:ea typeface="Cambria" panose="02040503050406030204" pitchFamily="18" charset="0"/>
              </a:rPr>
              <a:t>ЭТАПЫ РАЗВИТИЯ СИСТЕМЫ ГОСУДАРСТВЕННОГО УПРАВЛЕНИЯ ГЧП В РЕГИОНЕ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24B6059B-A13A-4E27-B75F-A56AB46C1D0A}"/>
              </a:ext>
            </a:extLst>
          </p:cNvPr>
          <p:cNvSpPr/>
          <p:nvPr/>
        </p:nvSpPr>
        <p:spPr>
          <a:xfrm>
            <a:off x="0" y="0"/>
            <a:ext cx="95794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3">
            <a:extLst>
              <a:ext uri="{FF2B5EF4-FFF2-40B4-BE49-F238E27FC236}">
                <a16:creationId xmlns:a16="http://schemas.microsoft.com/office/drawing/2014/main" id="{FB1DD1EC-10EB-4F2C-A0CC-A0895E63866F}"/>
              </a:ext>
            </a:extLst>
          </p:cNvPr>
          <p:cNvSpPr txBox="1">
            <a:spLocks/>
          </p:cNvSpPr>
          <p:nvPr/>
        </p:nvSpPr>
        <p:spPr>
          <a:xfrm>
            <a:off x="426432" y="6124575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368E3DA-06C9-4C77-8AAD-72D5D9B19865}" type="slidenum">
              <a:rPr lang="ru-RU" sz="1600" smtClean="0">
                <a:solidFill>
                  <a:schemeClr val="bg1"/>
                </a:solidFill>
                <a:latin typeface="Arial Narrow" pitchFamily="34" charset="0"/>
              </a:rPr>
              <a:pPr algn="l"/>
              <a:t>7</a:t>
            </a:fld>
            <a:endParaRPr lang="ru-RU" sz="16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27" name="Диаграмма 26"/>
          <p:cNvGraphicFramePr>
            <a:graphicFrameLocks/>
          </p:cNvGraphicFramePr>
          <p:nvPr/>
        </p:nvGraphicFramePr>
        <p:xfrm>
          <a:off x="6651172" y="4388609"/>
          <a:ext cx="4204786" cy="2231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E5722336-AA5C-4E6B-8F73-9F4596E9BE3E}"/>
              </a:ext>
            </a:extLst>
          </p:cNvPr>
          <p:cNvSpPr txBox="1">
            <a:spLocks/>
          </p:cNvSpPr>
          <p:nvPr/>
        </p:nvSpPr>
        <p:spPr>
          <a:xfrm>
            <a:off x="1560513" y="1828800"/>
            <a:ext cx="9791700" cy="442594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50" algn="just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Clr>
                <a:schemeClr val="tx2"/>
              </a:buClr>
            </a:pPr>
            <a:r>
              <a:rPr lang="ru-RU" sz="1600" b="1" dirty="0">
                <a:solidFill>
                  <a:schemeClr val="tx2"/>
                </a:solidFill>
                <a:latin typeface="Arial Narrow" panose="020B0606020202030204" pitchFamily="34" charset="0"/>
              </a:rPr>
              <a:t>Этап 1-1</a:t>
            </a:r>
          </a:p>
          <a:p>
            <a:pPr marL="360000" indent="-285750" algn="just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latin typeface="Arial Narrow" panose="020B0606020202030204" pitchFamily="34" charset="0"/>
              </a:rPr>
              <a:t>принятие решение о развитии сферы ГЧП и системы управления ГЧП на уровне высшего руководства субъекта РФ</a:t>
            </a:r>
          </a:p>
          <a:p>
            <a:pPr marL="360000" indent="-285750" algn="just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latin typeface="Arial Narrow" panose="020B0606020202030204" pitchFamily="34" charset="0"/>
              </a:rPr>
              <a:t>разработка политики развития сферы ГЧП в регионе, выбор целевого сектора для отбора и реализации пилотных ГЧП проектов</a:t>
            </a:r>
          </a:p>
          <a:p>
            <a:pPr marL="360000" indent="-285750" algn="just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latin typeface="Arial Narrow" panose="020B0606020202030204" pitchFamily="34" charset="0"/>
              </a:rPr>
              <a:t>разработка и принятие регионального закона о ГЧП</a:t>
            </a:r>
          </a:p>
          <a:p>
            <a:pPr marL="360000" indent="-285750" algn="just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latin typeface="Arial Narrow" panose="020B0606020202030204" pitchFamily="34" charset="0"/>
              </a:rPr>
              <a:t>отбор, подготовка и формирование портфеля ГЧП проектов</a:t>
            </a:r>
          </a:p>
          <a:p>
            <a:pPr marL="360000" indent="-285750" algn="just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latin typeface="Arial Narrow" panose="020B0606020202030204" pitchFamily="34" charset="0"/>
              </a:rPr>
              <a:t>проведение первичных мероприятий по привлечению потенциальных инвесторов к проектам в сфере ГЧП в регионе</a:t>
            </a:r>
          </a:p>
          <a:p>
            <a:pPr marL="360000" indent="-285750" algn="just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ru-RU" sz="1600" dirty="0">
              <a:latin typeface="Arial Narrow" panose="020B0606020202030204" pitchFamily="34" charset="0"/>
            </a:endParaRPr>
          </a:p>
          <a:p>
            <a:pPr marL="74250" algn="just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Clr>
                <a:schemeClr val="tx2"/>
              </a:buClr>
            </a:pPr>
            <a:r>
              <a:rPr lang="ru-RU" sz="1600" b="1" dirty="0">
                <a:solidFill>
                  <a:schemeClr val="tx2"/>
                </a:solidFill>
                <a:latin typeface="Arial Narrow" panose="020B0606020202030204" pitchFamily="34" charset="0"/>
              </a:rPr>
              <a:t>Этап 1-2</a:t>
            </a:r>
          </a:p>
          <a:p>
            <a:pPr marL="360000" indent="-285750" algn="just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latin typeface="Arial Narrow" panose="020B0606020202030204" pitchFamily="34" charset="0"/>
              </a:rPr>
              <a:t>разработка и публикация стратегии развития сферы ГЧП в регионе</a:t>
            </a:r>
          </a:p>
          <a:p>
            <a:pPr marL="360000" indent="-285750" algn="just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latin typeface="Arial Narrow" panose="020B0606020202030204" pitchFamily="34" charset="0"/>
              </a:rPr>
              <a:t>внедрение системы управления проектами ГЧП</a:t>
            </a:r>
          </a:p>
          <a:p>
            <a:pPr marL="360000" indent="-285750" algn="just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latin typeface="Arial Narrow" panose="020B0606020202030204" pitchFamily="34" charset="0"/>
              </a:rPr>
              <a:t>создание системы взаимодействия с потенциальными частными инвесторами и экспертным сообществом в сфере ГЧП</a:t>
            </a:r>
          </a:p>
          <a:p>
            <a:pPr marL="360000" indent="-285750" algn="just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latin typeface="Arial Narrow" panose="020B0606020202030204" pitchFamily="34" charset="0"/>
              </a:rPr>
              <a:t>реализации пилотных ГЧП проектов</a:t>
            </a:r>
          </a:p>
        </p:txBody>
      </p:sp>
    </p:spTree>
    <p:extLst>
      <p:ext uri="{BB962C8B-B14F-4D97-AF65-F5344CB8AC3E}">
        <p14:creationId xmlns:p14="http://schemas.microsoft.com/office/powerpoint/2010/main" val="482047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5FB04D56-C8E2-4E0B-B3FB-160FACAF7BE6}"/>
              </a:ext>
            </a:extLst>
          </p:cNvPr>
          <p:cNvSpPr/>
          <p:nvPr/>
        </p:nvSpPr>
        <p:spPr>
          <a:xfrm>
            <a:off x="-1" y="507821"/>
            <a:ext cx="12192001" cy="1194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6D7ED085-736E-48A4-8E24-83E9F24A444E}"/>
              </a:ext>
            </a:extLst>
          </p:cNvPr>
          <p:cNvSpPr txBox="1">
            <a:spLocks/>
          </p:cNvSpPr>
          <p:nvPr/>
        </p:nvSpPr>
        <p:spPr>
          <a:xfrm>
            <a:off x="1560513" y="719194"/>
            <a:ext cx="8916987" cy="80185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chemeClr val="tx2"/>
                </a:solidFill>
                <a:latin typeface="Arial Narrow" panose="020B0606020202030204" pitchFamily="34" charset="0"/>
                <a:ea typeface="Cambria" panose="02040503050406030204" pitchFamily="18" charset="0"/>
              </a:rPr>
              <a:t>ЭТАПЫ РАЗВИТИЯ СИСТЕМЫ ГОСУДАРСТВЕННОГО УПРАВЛЕНИЯ ГЧП В РЕГИОНЕ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24B6059B-A13A-4E27-B75F-A56AB46C1D0A}"/>
              </a:ext>
            </a:extLst>
          </p:cNvPr>
          <p:cNvSpPr/>
          <p:nvPr/>
        </p:nvSpPr>
        <p:spPr>
          <a:xfrm>
            <a:off x="0" y="0"/>
            <a:ext cx="95794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3">
            <a:extLst>
              <a:ext uri="{FF2B5EF4-FFF2-40B4-BE49-F238E27FC236}">
                <a16:creationId xmlns:a16="http://schemas.microsoft.com/office/drawing/2014/main" id="{FB1DD1EC-10EB-4F2C-A0CC-A0895E63866F}"/>
              </a:ext>
            </a:extLst>
          </p:cNvPr>
          <p:cNvSpPr txBox="1">
            <a:spLocks/>
          </p:cNvSpPr>
          <p:nvPr/>
        </p:nvSpPr>
        <p:spPr>
          <a:xfrm>
            <a:off x="426432" y="6124575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368E3DA-06C9-4C77-8AAD-72D5D9B19865}" type="slidenum">
              <a:rPr lang="ru-RU" sz="1600" smtClean="0">
                <a:solidFill>
                  <a:schemeClr val="bg1"/>
                </a:solidFill>
                <a:latin typeface="Arial Narrow" pitchFamily="34" charset="0"/>
              </a:rPr>
              <a:pPr algn="l"/>
              <a:t>8</a:t>
            </a:fld>
            <a:endParaRPr lang="ru-RU" sz="16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27" name="Диаграмма 26"/>
          <p:cNvGraphicFramePr>
            <a:graphicFrameLocks/>
          </p:cNvGraphicFramePr>
          <p:nvPr/>
        </p:nvGraphicFramePr>
        <p:xfrm>
          <a:off x="6651172" y="4388609"/>
          <a:ext cx="4204786" cy="2231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E5722336-AA5C-4E6B-8F73-9F4596E9BE3E}"/>
              </a:ext>
            </a:extLst>
          </p:cNvPr>
          <p:cNvSpPr txBox="1">
            <a:spLocks/>
          </p:cNvSpPr>
          <p:nvPr/>
        </p:nvSpPr>
        <p:spPr>
          <a:xfrm>
            <a:off x="1560513" y="1828800"/>
            <a:ext cx="9791700" cy="4425949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74250" algn="just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Clr>
                <a:schemeClr val="tx2"/>
              </a:buClr>
            </a:pPr>
            <a:r>
              <a:rPr lang="ru-RU" sz="1600" b="1" dirty="0">
                <a:solidFill>
                  <a:schemeClr val="tx2"/>
                </a:solidFill>
                <a:latin typeface="Arial Narrow" panose="020B0606020202030204" pitchFamily="34" charset="0"/>
              </a:rPr>
              <a:t>Этап 2</a:t>
            </a:r>
          </a:p>
          <a:p>
            <a:pPr marL="360000" indent="-285750" algn="just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latin typeface="Arial Narrow" panose="020B0606020202030204" pitchFamily="34" charset="0"/>
              </a:rPr>
              <a:t>развитие системы управления ГЧП проектами, включая:</a:t>
            </a:r>
          </a:p>
          <a:p>
            <a:pPr marL="360000" indent="-285750" algn="just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ru-RU" sz="1600" dirty="0">
              <a:latin typeface="Arial Narrow" panose="020B0606020202030204" pitchFamily="34" charset="0"/>
            </a:endParaRPr>
          </a:p>
          <a:p>
            <a:pPr marL="360000" indent="-285750" algn="just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ru-RU" sz="1600" dirty="0">
              <a:latin typeface="Arial Narrow" panose="020B0606020202030204" pitchFamily="34" charset="0"/>
            </a:endParaRPr>
          </a:p>
          <a:p>
            <a:pPr marL="360000" indent="-285750" algn="just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ru-RU" sz="1600" dirty="0">
              <a:latin typeface="Arial Narrow" panose="020B0606020202030204" pitchFamily="34" charset="0"/>
            </a:endParaRPr>
          </a:p>
          <a:p>
            <a:pPr marL="360000" indent="-285750" algn="just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endParaRPr lang="ru-RU" sz="1600" dirty="0">
              <a:latin typeface="Arial Narrow" panose="020B0606020202030204" pitchFamily="34" charset="0"/>
            </a:endParaRPr>
          </a:p>
          <a:p>
            <a:pPr marL="360000" indent="-285750" algn="just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latin typeface="Arial Narrow" panose="020B0606020202030204" pitchFamily="34" charset="0"/>
              </a:rPr>
              <a:t>оценка результатов реализации Этапов 1-2 – доработка политики развития ГЧП в регионе, совершенствование нормативно-правовой базы и системы управления ГЧП проектами.</a:t>
            </a:r>
          </a:p>
          <a:p>
            <a:pPr marL="74250" algn="just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Clr>
                <a:schemeClr val="tx2"/>
              </a:buClr>
            </a:pPr>
            <a:r>
              <a:rPr lang="ru-RU" sz="1600" dirty="0">
                <a:latin typeface="Arial Narrow" panose="020B0606020202030204" pitchFamily="34" charset="0"/>
              </a:rPr>
              <a:t> </a:t>
            </a:r>
          </a:p>
          <a:p>
            <a:pPr marL="74250" algn="just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Clr>
                <a:schemeClr val="tx2"/>
              </a:buClr>
            </a:pPr>
            <a:r>
              <a:rPr lang="ru-RU" sz="1600" b="1" dirty="0">
                <a:solidFill>
                  <a:schemeClr val="tx2"/>
                </a:solidFill>
                <a:latin typeface="Arial Narrow" panose="020B0606020202030204" pitchFamily="34" charset="0"/>
              </a:rPr>
              <a:t>Этап 3 (дальнейшее развитие системы государственного управления)</a:t>
            </a:r>
          </a:p>
          <a:p>
            <a:pPr marL="360000" indent="-285750" algn="just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latin typeface="Arial Narrow" panose="020B0606020202030204" pitchFamily="34" charset="0"/>
              </a:rPr>
              <a:t>охват множества секторов, развитость нормативно-правовой базы</a:t>
            </a:r>
          </a:p>
          <a:p>
            <a:pPr marL="360000" indent="-285750" algn="just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latin typeface="Arial Narrow" panose="020B0606020202030204" pitchFamily="34" charset="0"/>
              </a:rPr>
              <a:t>большой объем финансовых ресурсов для инвестиций в инфраструктуру, прежде всего  - средства пенсионных фондов и фондов прямых инвестиций  </a:t>
            </a:r>
          </a:p>
          <a:p>
            <a:pPr marL="360000" indent="-285750" algn="just">
              <a:lnSpc>
                <a:spcPct val="100000"/>
              </a:lnSpc>
              <a:spcBef>
                <a:spcPts val="0"/>
              </a:spcBef>
              <a:spcAft>
                <a:spcPts val="7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ru-RU" sz="1600" dirty="0">
                <a:latin typeface="Arial Narrow" panose="020B0606020202030204" pitchFamily="34" charset="0"/>
              </a:rPr>
              <a:t>высокая квалификация и опыт реализации ГЧП проектов работников ответственных органов государственной власти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E6FBC097-2905-4F9E-B32E-49C6C9E1A849}"/>
              </a:ext>
            </a:extLst>
          </p:cNvPr>
          <p:cNvSpPr txBox="1"/>
          <p:nvPr/>
        </p:nvSpPr>
        <p:spPr>
          <a:xfrm>
            <a:off x="1798031" y="2436882"/>
            <a:ext cx="9554181" cy="136191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60000" indent="-285750" algn="just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latin typeface="Arial Narrow" panose="020B0606020202030204" pitchFamily="34" charset="0"/>
              </a:rPr>
              <a:t>расширения числа целевых секторов и отбор новых проектов ГЧП;</a:t>
            </a:r>
          </a:p>
          <a:p>
            <a:pPr marL="360000" indent="-285750" algn="just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latin typeface="Arial Narrow" panose="020B0606020202030204" pitchFamily="34" charset="0"/>
              </a:rPr>
              <a:t>расширение числа применяемых финансовых инструментов;</a:t>
            </a:r>
          </a:p>
          <a:p>
            <a:pPr marL="360000" indent="-285750" algn="just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latin typeface="Arial Narrow" panose="020B0606020202030204" pitchFamily="34" charset="0"/>
              </a:rPr>
              <a:t>увеличение количества потенциальных инвесторов;</a:t>
            </a:r>
          </a:p>
          <a:p>
            <a:pPr marL="360000" indent="-285750" algn="just">
              <a:lnSpc>
                <a:spcPct val="100000"/>
              </a:lnSpc>
              <a:spcBef>
                <a:spcPts val="0"/>
              </a:spcBef>
              <a:spcAft>
                <a:spcPts val="500"/>
              </a:spcAft>
              <a:buClr>
                <a:schemeClr val="tx2"/>
              </a:buClr>
              <a:buFont typeface="Wingdings" panose="05000000000000000000" pitchFamily="2" charset="2"/>
              <a:buChar char="§"/>
            </a:pPr>
            <a:r>
              <a:rPr lang="ru-RU" sz="1400" dirty="0">
                <a:latin typeface="Arial Narrow" panose="020B0606020202030204" pitchFamily="34" charset="0"/>
              </a:rPr>
              <a:t>проведение мероприятий по повышению квалификации работников органов власти субъекта РФ в сфере управления проектами ГЧП на постоянной основе;</a:t>
            </a:r>
          </a:p>
        </p:txBody>
      </p:sp>
    </p:spTree>
    <p:extLst>
      <p:ext uri="{BB962C8B-B14F-4D97-AF65-F5344CB8AC3E}">
        <p14:creationId xmlns:p14="http://schemas.microsoft.com/office/powerpoint/2010/main" val="39911053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Прямоугольник 25">
            <a:extLst>
              <a:ext uri="{FF2B5EF4-FFF2-40B4-BE49-F238E27FC236}">
                <a16:creationId xmlns:a16="http://schemas.microsoft.com/office/drawing/2014/main" id="{5FB04D56-C8E2-4E0B-B3FB-160FACAF7BE6}"/>
              </a:ext>
            </a:extLst>
          </p:cNvPr>
          <p:cNvSpPr/>
          <p:nvPr/>
        </p:nvSpPr>
        <p:spPr>
          <a:xfrm>
            <a:off x="-1" y="507821"/>
            <a:ext cx="12192001" cy="119437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2"/>
              </a:solidFill>
            </a:endParaRPr>
          </a:p>
        </p:txBody>
      </p:sp>
      <p:sp>
        <p:nvSpPr>
          <p:cNvPr id="4" name="Подзаголовок 2">
            <a:extLst>
              <a:ext uri="{FF2B5EF4-FFF2-40B4-BE49-F238E27FC236}">
                <a16:creationId xmlns:a16="http://schemas.microsoft.com/office/drawing/2014/main" id="{6D7ED085-736E-48A4-8E24-83E9F24A444E}"/>
              </a:ext>
            </a:extLst>
          </p:cNvPr>
          <p:cNvSpPr txBox="1">
            <a:spLocks/>
          </p:cNvSpPr>
          <p:nvPr/>
        </p:nvSpPr>
        <p:spPr>
          <a:xfrm>
            <a:off x="1560513" y="719194"/>
            <a:ext cx="8916987" cy="801858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00000"/>
              </a:lnSpc>
              <a:spcBef>
                <a:spcPts val="0"/>
              </a:spcBef>
            </a:pPr>
            <a:r>
              <a:rPr lang="ru-RU" dirty="0">
                <a:solidFill>
                  <a:schemeClr val="tx2"/>
                </a:solidFill>
                <a:latin typeface="Arial Narrow" panose="020B0606020202030204" pitchFamily="34" charset="0"/>
                <a:ea typeface="Cambria" panose="02040503050406030204" pitchFamily="18" charset="0"/>
              </a:rPr>
              <a:t>СОВЕРШЕНСТВОВАНИЕ НОРМАТИВНО-ПРАВОВОЙ БАЗЫ В РЕГИОНЕ</a:t>
            </a:r>
          </a:p>
        </p:txBody>
      </p:sp>
      <p:sp>
        <p:nvSpPr>
          <p:cNvPr id="25" name="Прямоугольник 24">
            <a:extLst>
              <a:ext uri="{FF2B5EF4-FFF2-40B4-BE49-F238E27FC236}">
                <a16:creationId xmlns:a16="http://schemas.microsoft.com/office/drawing/2014/main" id="{24B6059B-A13A-4E27-B75F-A56AB46C1D0A}"/>
              </a:ext>
            </a:extLst>
          </p:cNvPr>
          <p:cNvSpPr/>
          <p:nvPr/>
        </p:nvSpPr>
        <p:spPr>
          <a:xfrm>
            <a:off x="0" y="0"/>
            <a:ext cx="957943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Номер слайда 3">
            <a:extLst>
              <a:ext uri="{FF2B5EF4-FFF2-40B4-BE49-F238E27FC236}">
                <a16:creationId xmlns:a16="http://schemas.microsoft.com/office/drawing/2014/main" id="{FB1DD1EC-10EB-4F2C-A0CC-A0895E63866F}"/>
              </a:ext>
            </a:extLst>
          </p:cNvPr>
          <p:cNvSpPr txBox="1">
            <a:spLocks/>
          </p:cNvSpPr>
          <p:nvPr/>
        </p:nvSpPr>
        <p:spPr>
          <a:xfrm>
            <a:off x="426432" y="6124575"/>
            <a:ext cx="2743200" cy="365125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defPPr>
              <a:defRPr lang="ru-RU"/>
            </a:defPPr>
            <a:lvl1pPr marL="0" algn="r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fld id="{3368E3DA-06C9-4C77-8AAD-72D5D9B19865}" type="slidenum">
              <a:rPr lang="ru-RU" sz="1600" smtClean="0">
                <a:solidFill>
                  <a:schemeClr val="bg1"/>
                </a:solidFill>
                <a:latin typeface="Arial Narrow" pitchFamily="34" charset="0"/>
              </a:rPr>
              <a:pPr algn="l"/>
              <a:t>9</a:t>
            </a:fld>
            <a:endParaRPr lang="ru-RU" sz="1600" dirty="0">
              <a:solidFill>
                <a:schemeClr val="bg1"/>
              </a:solidFill>
              <a:latin typeface="Arial Narrow" pitchFamily="34" charset="0"/>
            </a:endParaRPr>
          </a:p>
        </p:txBody>
      </p:sp>
      <p:graphicFrame>
        <p:nvGraphicFramePr>
          <p:cNvPr id="27" name="Диаграмма 26"/>
          <p:cNvGraphicFramePr>
            <a:graphicFrameLocks/>
          </p:cNvGraphicFramePr>
          <p:nvPr/>
        </p:nvGraphicFramePr>
        <p:xfrm>
          <a:off x="6651172" y="4388609"/>
          <a:ext cx="4204786" cy="223172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Прямоугольник: скругленные углы 1">
            <a:extLst>
              <a:ext uri="{FF2B5EF4-FFF2-40B4-BE49-F238E27FC236}">
                <a16:creationId xmlns:a16="http://schemas.microsoft.com/office/drawing/2014/main" id="{2B691C78-5A63-4FC3-94AD-9013ADAED9C0}"/>
              </a:ext>
            </a:extLst>
          </p:cNvPr>
          <p:cNvSpPr/>
          <p:nvPr/>
        </p:nvSpPr>
        <p:spPr>
          <a:xfrm>
            <a:off x="1560513" y="1847850"/>
            <a:ext cx="6383768" cy="4641850"/>
          </a:xfrm>
          <a:prstGeom prst="roundRect">
            <a:avLst>
              <a:gd name="adj" fmla="val 6053"/>
            </a:avLst>
          </a:prstGeom>
          <a:solidFill>
            <a:schemeClr val="tx2">
              <a:lumMod val="60000"/>
              <a:lumOff val="40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72000" numCol="2" spcCol="108000" rtlCol="0" anchor="t"/>
          <a:lstStyle/>
          <a:p>
            <a:pPr algn="just">
              <a:spcAft>
                <a:spcPts val="200"/>
              </a:spcAft>
            </a:pPr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Принято</a:t>
            </a:r>
          </a:p>
          <a:p>
            <a:pPr marL="228600" indent="-228600" algn="just">
              <a:spcAft>
                <a:spcPts val="200"/>
              </a:spcAft>
              <a:buFont typeface="+mj-lt"/>
              <a:buAutoNum type="arabicPeriod"/>
            </a:pPr>
            <a:r>
              <a:rPr lang="ru-RU" sz="950" dirty="0">
                <a:solidFill>
                  <a:schemeClr val="bg1"/>
                </a:solidFill>
                <a:latin typeface="Arial Narrow" panose="020B0606020202030204" pitchFamily="34" charset="0"/>
              </a:rPr>
              <a:t>Закон Калужской области от 07.04.2003 N 192-ОЗ «Об управлении и распоряжении государственной собственностью Калужской области».</a:t>
            </a:r>
          </a:p>
          <a:p>
            <a:pPr marL="228600" indent="-228600" algn="just">
              <a:spcAft>
                <a:spcPts val="200"/>
              </a:spcAft>
              <a:buFont typeface="+mj-lt"/>
              <a:buAutoNum type="arabicPeriod"/>
            </a:pPr>
            <a:r>
              <a:rPr lang="ru-RU" sz="950" dirty="0">
                <a:solidFill>
                  <a:schemeClr val="bg1"/>
                </a:solidFill>
                <a:latin typeface="Arial Narrow" panose="020B0606020202030204" pitchFamily="34" charset="0"/>
              </a:rPr>
              <a:t>Закон Калужской области от 28.03.2012 N 264-ОЗ «О разграничении полномочий между органами государственной власти Калужской области в сфере организации государственно-частного партнерства».</a:t>
            </a:r>
          </a:p>
          <a:p>
            <a:pPr marL="228600" indent="-228600" algn="just">
              <a:spcAft>
                <a:spcPts val="200"/>
              </a:spcAft>
              <a:buFont typeface="+mj-lt"/>
              <a:buAutoNum type="arabicPeriod"/>
            </a:pPr>
            <a:r>
              <a:rPr lang="ru-RU" sz="950" dirty="0">
                <a:solidFill>
                  <a:schemeClr val="bg1"/>
                </a:solidFill>
                <a:latin typeface="Arial Narrow" panose="020B0606020202030204" pitchFamily="34" charset="0"/>
              </a:rPr>
              <a:t>Закон Калужской области от 26.04.2013 N 418-ОЗ «О региональном инвестиционном фонде Калужской области».</a:t>
            </a:r>
          </a:p>
          <a:p>
            <a:pPr marL="228600" indent="-228600" algn="just">
              <a:spcAft>
                <a:spcPts val="200"/>
              </a:spcAft>
              <a:buFont typeface="+mj-lt"/>
              <a:buAutoNum type="arabicPeriod"/>
            </a:pPr>
            <a:r>
              <a:rPr lang="ru-RU" sz="950" dirty="0">
                <a:solidFill>
                  <a:schemeClr val="bg1"/>
                </a:solidFill>
                <a:latin typeface="Arial Narrow" panose="020B0606020202030204" pitchFamily="34" charset="0"/>
              </a:rPr>
              <a:t>Постановление Правительства Калужской области от 29.06.2009 N 250 «О стратегии социально-экономического развития Калужской области до 2030 года».</a:t>
            </a:r>
          </a:p>
          <a:p>
            <a:pPr marL="228600" indent="-228600" algn="just">
              <a:spcAft>
                <a:spcPts val="200"/>
              </a:spcAft>
              <a:buFont typeface="+mj-lt"/>
              <a:buAutoNum type="arabicPeriod"/>
            </a:pPr>
            <a:r>
              <a:rPr lang="ru-RU" sz="950" dirty="0">
                <a:solidFill>
                  <a:schemeClr val="bg1"/>
                </a:solidFill>
                <a:latin typeface="Arial Narrow" panose="020B0606020202030204" pitchFamily="34" charset="0"/>
              </a:rPr>
              <a:t>Постановление Губернатора Калужской области от 26.03.2012 N 168 «Об образовании координационного совета при губернаторе Калужской области по развитию </a:t>
            </a:r>
            <a:r>
              <a:rPr lang="ru-RU" sz="950" dirty="0" err="1">
                <a:solidFill>
                  <a:schemeClr val="bg1"/>
                </a:solidFill>
                <a:latin typeface="Arial Narrow" panose="020B0606020202030204" pitchFamily="34" charset="0"/>
              </a:rPr>
              <a:t>государcтвенно</a:t>
            </a:r>
            <a:r>
              <a:rPr lang="ru-RU" sz="950" dirty="0">
                <a:solidFill>
                  <a:schemeClr val="bg1"/>
                </a:solidFill>
                <a:latin typeface="Arial Narrow" panose="020B0606020202030204" pitchFamily="34" charset="0"/>
              </a:rPr>
              <a:t>-частного партнерства на территории Калужской области».</a:t>
            </a:r>
          </a:p>
          <a:p>
            <a:pPr marL="228600" indent="-228600" algn="just">
              <a:spcAft>
                <a:spcPts val="200"/>
              </a:spcAft>
              <a:buFont typeface="+mj-lt"/>
              <a:buAutoNum type="arabicPeriod"/>
            </a:pPr>
            <a:r>
              <a:rPr lang="ru-RU" sz="950" dirty="0">
                <a:solidFill>
                  <a:schemeClr val="bg1"/>
                </a:solidFill>
                <a:latin typeface="Arial Narrow" panose="020B0606020202030204" pitchFamily="34" charset="0"/>
              </a:rPr>
              <a:t>Постановление Правительства Калужской области от 25.03.2013 N 150 «Об инвестиционной стратегии Калужской области до 2020 года».</a:t>
            </a:r>
          </a:p>
          <a:p>
            <a:pPr marL="228600" indent="-228600" algn="just">
              <a:spcAft>
                <a:spcPts val="200"/>
              </a:spcAft>
              <a:buFont typeface="+mj-lt"/>
              <a:buAutoNum type="arabicPeriod"/>
            </a:pPr>
            <a:r>
              <a:rPr lang="ru-RU" sz="950" dirty="0">
                <a:solidFill>
                  <a:schemeClr val="bg1"/>
                </a:solidFill>
                <a:latin typeface="Arial Narrow" panose="020B0606020202030204" pitchFamily="34" charset="0"/>
              </a:rPr>
              <a:t>Постановление Правительства Калужской области от 22.04.2013 N 205 «Об одобрении Концепции развития государственно-частного партнерства в сфере здравоохранения Калужской области».</a:t>
            </a:r>
          </a:p>
          <a:p>
            <a:pPr marL="228600" indent="-228600" algn="just">
              <a:spcAft>
                <a:spcPts val="200"/>
              </a:spcAft>
              <a:buFont typeface="+mj-lt"/>
              <a:buAutoNum type="arabicPeriod"/>
            </a:pPr>
            <a:r>
              <a:rPr lang="ru-RU" sz="950" dirty="0">
                <a:solidFill>
                  <a:schemeClr val="bg1"/>
                </a:solidFill>
                <a:latin typeface="Arial Narrow" panose="020B0606020202030204" pitchFamily="34" charset="0"/>
              </a:rPr>
              <a:t>Постановление Правительства Калужской области от 08.09.2014 N 529 «Об утверждении положения о порядке формирования и использования бюджетных ассигнований регионального инвестиционного фонда Калужской области».</a:t>
            </a:r>
          </a:p>
          <a:p>
            <a:pPr marL="228600" indent="-228600" algn="just">
              <a:spcAft>
                <a:spcPts val="200"/>
              </a:spcAft>
              <a:buFont typeface="+mj-lt"/>
              <a:buAutoNum type="arabicPeriod"/>
            </a:pPr>
            <a:r>
              <a:rPr lang="ru-RU" sz="950" dirty="0">
                <a:solidFill>
                  <a:schemeClr val="bg1"/>
                </a:solidFill>
                <a:latin typeface="Arial Narrow" panose="020B0606020202030204" pitchFamily="34" charset="0"/>
              </a:rPr>
              <a:t>Постановление Правительства Калужской области от 28.12.2017 N 795 «О заключении концессионных соглашений, объектом которых являются объекты теплоснабжения, централизованные системы горячего водоснабжения, холодного водоснабжения или водоотведения, отдельные объекты таких систем на территории Калужской области».</a:t>
            </a:r>
          </a:p>
          <a:p>
            <a:pPr marL="228600" indent="-228600" algn="just">
              <a:spcAft>
                <a:spcPts val="200"/>
              </a:spcAft>
              <a:buFont typeface="+mj-lt"/>
              <a:buAutoNum type="arabicPeriod"/>
            </a:pPr>
            <a:r>
              <a:rPr lang="ru-RU" sz="950" dirty="0">
                <a:solidFill>
                  <a:schemeClr val="bg1"/>
                </a:solidFill>
                <a:latin typeface="Arial Narrow" panose="020B0606020202030204" pitchFamily="34" charset="0"/>
              </a:rPr>
              <a:t>Постановление Правительства Калужской области от 26.06.2018 N 376 «О мерах по реализации отдельных положений Федерального закона «О концессионных соглашениях».</a:t>
            </a:r>
          </a:p>
          <a:p>
            <a:pPr marL="228600" indent="-228600" algn="just">
              <a:spcAft>
                <a:spcPts val="200"/>
              </a:spcAft>
              <a:buFont typeface="+mj-lt"/>
              <a:buAutoNum type="arabicPeriod"/>
            </a:pPr>
            <a:r>
              <a:rPr lang="ru-RU" sz="950" dirty="0">
                <a:solidFill>
                  <a:schemeClr val="bg1"/>
                </a:solidFill>
                <a:latin typeface="Arial Narrow" panose="020B0606020202030204" pitchFamily="34" charset="0"/>
              </a:rPr>
              <a:t>Постановление Губернатора Калужской области от 18.08.2015 N 370 «О Порядке подготовки распоряжения Губернатора Калужской области в целях предоставления земельного участка, находящегося в государственной или муниципальной собственности, в аренду без проведения торгов».</a:t>
            </a:r>
          </a:p>
          <a:p>
            <a:pPr marL="228600" indent="-228600" algn="just">
              <a:spcAft>
                <a:spcPts val="200"/>
              </a:spcAft>
              <a:buFont typeface="+mj-lt"/>
              <a:buAutoNum type="arabicPeriod"/>
            </a:pPr>
            <a:r>
              <a:rPr lang="ru-RU" sz="950" dirty="0">
                <a:solidFill>
                  <a:schemeClr val="bg1"/>
                </a:solidFill>
                <a:latin typeface="Arial Narrow" panose="020B0606020202030204" pitchFamily="34" charset="0"/>
              </a:rPr>
              <a:t>Поручение Губернатора Калужской области от 02.07.2018 N ПА-40/7-18.</a:t>
            </a:r>
          </a:p>
          <a:p>
            <a:pPr marL="228600" indent="-228600" algn="just">
              <a:spcAft>
                <a:spcPts val="200"/>
              </a:spcAft>
              <a:buFont typeface="+mj-lt"/>
              <a:buAutoNum type="arabicPeriod"/>
            </a:pPr>
            <a:r>
              <a:rPr lang="ru-RU" sz="950" dirty="0">
                <a:solidFill>
                  <a:schemeClr val="bg1"/>
                </a:solidFill>
                <a:latin typeface="Arial Narrow" panose="020B0606020202030204" pitchFamily="34" charset="0"/>
              </a:rPr>
              <a:t>Распоряжение Губернатора Калужской области от 02.07.2018 N 84-р «О реализации отдельных положений Федерального закона «О концессионных соглашениях», связанных с подготовкой, заключением, исполнением, изменением концессионных соглашений третьей стороной, по которым участвует Калужская область, от имени которой выступает Губернатор Калужской области».</a:t>
            </a:r>
          </a:p>
          <a:p>
            <a:pPr algn="just">
              <a:spcAft>
                <a:spcPts val="200"/>
              </a:spcAft>
            </a:pPr>
            <a:endParaRPr lang="ru-RU" sz="10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4BAAFC7B-CBB6-494A-8477-F9CA71FAA092}"/>
              </a:ext>
            </a:extLst>
          </p:cNvPr>
          <p:cNvSpPr/>
          <p:nvPr/>
        </p:nvSpPr>
        <p:spPr>
          <a:xfrm>
            <a:off x="8069263" y="1847850"/>
            <a:ext cx="3282950" cy="4641850"/>
          </a:xfrm>
          <a:prstGeom prst="roundRect">
            <a:avLst>
              <a:gd name="adj" fmla="val 6053"/>
            </a:avLst>
          </a:prstGeom>
          <a:solidFill>
            <a:schemeClr val="accent2">
              <a:lumMod val="75000"/>
            </a:schemeClr>
          </a:solidFill>
          <a:ln>
            <a:noFill/>
          </a:ln>
          <a:effectLst/>
          <a:scene3d>
            <a:camera prst="orthographicFront">
              <a:rot lat="0" lon="0" rev="0"/>
            </a:camera>
            <a:lightRig rig="contrasting" dir="t">
              <a:rot lat="0" lon="0" rev="7800000"/>
            </a:lightRig>
          </a:scene3d>
          <a:sp3d>
            <a:bevelT w="139700" h="1397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just">
              <a:spcAft>
                <a:spcPts val="200"/>
              </a:spcAft>
            </a:pPr>
            <a:r>
              <a:rPr lang="ru-RU" sz="1600" b="1" dirty="0">
                <a:solidFill>
                  <a:schemeClr val="bg1"/>
                </a:solidFill>
                <a:latin typeface="Arial Narrow" panose="020B0606020202030204" pitchFamily="34" charset="0"/>
              </a:rPr>
              <a:t>Необходимо принять</a:t>
            </a:r>
          </a:p>
          <a:p>
            <a:pPr marL="228600" indent="-228600" algn="just">
              <a:spcAft>
                <a:spcPts val="200"/>
              </a:spcAft>
              <a:buFont typeface="+mj-lt"/>
              <a:buAutoNum type="arabicPeriod"/>
            </a:pPr>
            <a:r>
              <a:rPr lang="ru-RU" sz="900" dirty="0">
                <a:solidFill>
                  <a:schemeClr val="bg1"/>
                </a:solidFill>
                <a:latin typeface="Arial Narrow" panose="020B0606020202030204" pitchFamily="34" charset="0"/>
              </a:rPr>
              <a:t>Закон Калужской области «О государственно-частном партнерстве в Калужской области».</a:t>
            </a:r>
          </a:p>
          <a:p>
            <a:pPr marL="228600" indent="-228600" algn="just">
              <a:spcAft>
                <a:spcPts val="200"/>
              </a:spcAft>
              <a:buFont typeface="+mj-lt"/>
              <a:buAutoNum type="arabicPeriod"/>
            </a:pPr>
            <a:r>
              <a:rPr lang="ru-RU" sz="900" dirty="0">
                <a:solidFill>
                  <a:schemeClr val="bg1"/>
                </a:solidFill>
                <a:latin typeface="Arial Narrow" panose="020B0606020202030204" pitchFamily="34" charset="0"/>
              </a:rPr>
              <a:t>2. Постановление Правительства Калужской области «Об утверждении порядка подготовки и реализации проектов государственно-частного партнерства с участием Калужской области».</a:t>
            </a:r>
          </a:p>
          <a:p>
            <a:pPr marL="228600" indent="-228600" algn="just">
              <a:spcAft>
                <a:spcPts val="200"/>
              </a:spcAft>
              <a:buFont typeface="+mj-lt"/>
              <a:buAutoNum type="arabicPeriod"/>
            </a:pPr>
            <a:r>
              <a:rPr lang="ru-RU" sz="900" dirty="0">
                <a:solidFill>
                  <a:schemeClr val="bg1"/>
                </a:solidFill>
                <a:latin typeface="Arial Narrow" panose="020B0606020202030204" pitchFamily="34" charset="0"/>
              </a:rPr>
              <a:t>3. Постановление Правительства Калужской области «О реализации отдельных положений Федерального закона «О концессионных соглашениях» на территории Калужской области.</a:t>
            </a:r>
          </a:p>
          <a:p>
            <a:pPr marL="228600" indent="-228600" algn="just">
              <a:spcAft>
                <a:spcPts val="200"/>
              </a:spcAft>
              <a:buFont typeface="+mj-lt"/>
              <a:buAutoNum type="arabicPeriod"/>
            </a:pPr>
            <a:r>
              <a:rPr lang="ru-RU" sz="900" dirty="0">
                <a:solidFill>
                  <a:schemeClr val="bg1"/>
                </a:solidFill>
                <a:latin typeface="Arial Narrow" panose="020B0606020202030204" pitchFamily="34" charset="0"/>
              </a:rPr>
              <a:t>4. Постановление Правительства Калужской области «О порядке предоставления из бюджета Калужской области субсидий для исполнения обязательств по инвестиционным проектам, осуществляемых на принципах государственно-частного партнерства»</a:t>
            </a:r>
          </a:p>
          <a:p>
            <a:pPr algn="just">
              <a:spcAft>
                <a:spcPts val="200"/>
              </a:spcAft>
            </a:pPr>
            <a:endParaRPr lang="ru-RU" sz="1000" dirty="0">
              <a:solidFill>
                <a:schemeClr val="bg1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64812778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TM03457496[[fn=Параллакс]]</Template>
  <TotalTime>950</TotalTime>
  <Words>1161</Words>
  <Application>Microsoft Office PowerPoint</Application>
  <PresentationFormat>Широкоэкранный</PresentationFormat>
  <Paragraphs>190</Paragraphs>
  <Slides>14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0" baseType="lpstr">
      <vt:lpstr>Arial</vt:lpstr>
      <vt:lpstr>Arial Narrow</vt:lpstr>
      <vt:lpstr>Calibri</vt:lpstr>
      <vt:lpstr>Calibri Light</vt:lpstr>
      <vt:lpstr>Wingdings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Проект по реконструкции и последующей эксплуатации водотермального комплекса в г. Обнинск</dc:title>
  <dc:creator>CGHP</dc:creator>
  <cp:lastModifiedBy>CGHP</cp:lastModifiedBy>
  <cp:revision>176</cp:revision>
  <cp:lastPrinted>2020-07-15T07:59:16Z</cp:lastPrinted>
  <dcterms:created xsi:type="dcterms:W3CDTF">2020-07-14T06:14:25Z</dcterms:created>
  <dcterms:modified xsi:type="dcterms:W3CDTF">2020-09-30T16:16:29Z</dcterms:modified>
</cp:coreProperties>
</file>