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4"/>
  </p:notes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9" r:id="rId22"/>
    <p:sldId id="276" r:id="rId23"/>
    <p:sldId id="277" r:id="rId24"/>
    <p:sldId id="278" r:id="rId25"/>
    <p:sldId id="280" r:id="rId26"/>
    <p:sldId id="281" r:id="rId27"/>
    <p:sldId id="282" r:id="rId28"/>
    <p:sldId id="283" r:id="rId29"/>
    <p:sldId id="284" r:id="rId30"/>
    <p:sldId id="285" r:id="rId31"/>
    <p:sldId id="287" r:id="rId32"/>
    <p:sldId id="288" r:id="rId3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13B3BD49-3A61-484A-9E1E-C791147C73E2}">
          <p14:sldIdLst>
            <p14:sldId id="256"/>
            <p14:sldId id="258"/>
            <p14:sldId id="257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  <p14:sldId id="274"/>
            <p14:sldId id="275"/>
            <p14:sldId id="279"/>
            <p14:sldId id="276"/>
            <p14:sldId id="277"/>
            <p14:sldId id="278"/>
            <p14:sldId id="280"/>
            <p14:sldId id="281"/>
            <p14:sldId id="282"/>
            <p14:sldId id="283"/>
            <p14:sldId id="284"/>
            <p14:sldId id="285"/>
            <p14:sldId id="287"/>
            <p14:sldId id="28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325" userDrawn="1">
          <p15:clr>
            <a:srgbClr val="A4A3A4"/>
          </p15:clr>
        </p15:guide>
        <p15:guide id="4" pos="7355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orient="horz" pos="323" userDrawn="1">
          <p15:clr>
            <a:srgbClr val="A4A3A4"/>
          </p15:clr>
        </p15:guide>
        <p15:guide id="7" orient="horz" pos="91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17" autoAdjust="0"/>
    <p:restoredTop sz="94660"/>
  </p:normalViewPr>
  <p:slideViewPr>
    <p:cSldViewPr snapToGrid="0" showGuides="1">
      <p:cViewPr varScale="1">
        <p:scale>
          <a:sx n="157" d="100"/>
          <a:sy n="157" d="100"/>
        </p:scale>
        <p:origin x="156" y="192"/>
      </p:cViewPr>
      <p:guideLst>
        <p:guide orient="horz" pos="2160"/>
        <p:guide pos="3840"/>
        <p:guide pos="325"/>
        <p:guide pos="7355"/>
        <p:guide orient="horz" pos="3974"/>
        <p:guide orient="horz" pos="323"/>
        <p:guide orient="horz" pos="91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image" Target="../media/image3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39F5CB-D94A-4D6F-94D3-E3ED4CEC59A1}" type="datetimeFigureOut">
              <a:rPr lang="ru-RU" smtClean="0"/>
              <a:t>08.10.2020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D2406E-705D-4A5D-817E-10F70141A1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64945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9EF630-12D4-4F01-B861-0D01C2E839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ACAD981-2050-41DD-AA6E-D44A8C1FDD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1482324-315A-4DF4-A917-5F0F6EA55E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D9517-5C02-43A4-B579-942C676635C6}" type="datetime1">
              <a:rPr lang="ru-RU" smtClean="0"/>
              <a:t>08.10.2020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3C03CEB-2C2B-438B-8E18-D3F9AD0FF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E1CB66C-A9FB-435E-B4C0-7924E2348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53308-2061-4E34-9958-4D44C6D49A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5691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8A5FE9-B7F0-4372-AA06-5DD7F3EEF8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E5EF39B-9E1A-4FE6-97A5-3EA6CF2286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391E977-41F8-4E74-AA3C-B9063D3341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EF293-F170-433C-8D90-209A3219E1EF}" type="datetime1">
              <a:rPr lang="ru-RU" smtClean="0"/>
              <a:t>08.10.2020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3730A0D-4F84-4FF7-A939-DFA86D99B7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B878609-3B70-418E-9A4D-F4299579D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53308-2061-4E34-9958-4D44C6D49A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82560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1B517A8-7A5E-4E34-A666-D58D168C53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5FF5E0E-2FCA-4981-9F72-4B42F91E7C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28D7605-EA3D-40C2-98D0-C2016BAA46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BFCF0-0A85-4B74-A8B0-F66C60D11895}" type="datetime1">
              <a:rPr lang="ru-RU" smtClean="0"/>
              <a:t>08.10.2020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1472819-8A20-40BD-8773-B4F16D1D7E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E88D95A-93AE-4CCE-BEB6-5C145F708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53308-2061-4E34-9958-4D44C6D49A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3233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214105-9CD9-4282-B3DA-032E905D42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2AAF5BC-7330-4C2E-8E7C-4F8F76E381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F051CE5-C871-4540-B2B8-6563B98A28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E16F8-DF68-44C6-9B7A-4F3D14989824}" type="datetime1">
              <a:rPr lang="ru-RU" smtClean="0"/>
              <a:t>08.10.2020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E260F4-AC2A-4797-99AC-E29FE8CBF7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69CBB7C-D621-4CC9-9B26-C69091D4C0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53308-2061-4E34-9958-4D44C6D49A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1760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DB9B0B-1570-40E9-AC44-DA5F1A5A1A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A5C267C-63C7-4E3E-A371-B44E803762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F6576FA-E03B-4157-A4C1-AF2B43EDD1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B0EC4-6CFE-45EE-91BE-864A1B73BCEC}" type="datetime1">
              <a:rPr lang="ru-RU" smtClean="0"/>
              <a:t>08.10.2020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E571DBD-5FDD-4BA3-AE06-6E2C5C6E49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A2CE443-7974-4223-BA0B-B9F4E6E33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53308-2061-4E34-9958-4D44C6D49A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1864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F0B2D0-D8E6-49E2-B624-C7B12BD9DD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730DB78-287A-47B5-82A7-773252F38D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02A4223-DC9B-41D5-811C-9930854C72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4BE3B6C-F51C-4F2D-9E43-496D88014F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1383B-FB3E-40DE-8313-EE250EC811AC}" type="datetime1">
              <a:rPr lang="ru-RU" smtClean="0"/>
              <a:t>08.10.2020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B09FE44-A76D-461C-AB6D-A30F77801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A6EB09A-FCE9-4370-B397-0B75EE41E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53308-2061-4E34-9958-4D44C6D49A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57812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FAE7D2-DBE7-49F6-9077-AA8B30C7E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4451D14-7C24-40E7-8BAB-11C1F48095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A5CBA06-900C-46ED-A156-30B1961859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1F4169A-0A95-4CEC-91E6-B67908982E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91E6E69-DD6F-4AA6-9EEC-0384A081F8A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928E9C4-5BBE-461E-8D24-422AFDD6E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CAC5D-C145-454A-AC70-5187B2F019EA}" type="datetime1">
              <a:rPr lang="ru-RU" smtClean="0"/>
              <a:t>08.10.2020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C65D5DD-A9FB-44A2-A125-23ACC0FB8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1CF10E9-CC44-4DE9-8D4B-24E6EDF9F0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53308-2061-4E34-9958-4D44C6D49A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085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874DBA-14D8-4632-B588-ACF31BD431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4DAE1A7-A866-4A73-8535-A37AD54A32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04330-0E2C-469D-8C2F-4999A77DF681}" type="datetime1">
              <a:rPr lang="ru-RU" smtClean="0"/>
              <a:t>08.10.2020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EB35087-DC5E-453D-9632-43B79906F6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1852CCB-C55D-4713-B49A-EA704A1EE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53308-2061-4E34-9958-4D44C6D49A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61951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9A19F85-E83E-41AB-B839-4B5E274CA2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563C8-A5D3-4B1A-8A37-1C86EF642DA3}" type="datetime1">
              <a:rPr lang="ru-RU" smtClean="0"/>
              <a:t>08.10.2020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0C64F4F-3221-4157-9E33-8C84ACA8C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6F49BA2-6CB1-41F9-A905-7589FE65A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53308-2061-4E34-9958-4D44C6D49A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06704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BD6BA2-0F04-4FF1-B03C-340A4F386E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4F65953-F9E0-46D1-B558-8428591D5E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CA26342-4E1A-4FDE-8C2F-9BF93A42CD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C7D1338-CE6C-488C-A990-06EB41A064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29514-3996-4C1B-B0AA-E7378586045D}" type="datetime1">
              <a:rPr lang="ru-RU" smtClean="0"/>
              <a:t>08.10.2020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75E4B94-11BD-4244-83B0-2EA1A3C991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7D45452-C279-41E9-9B1F-5E6E5F8CE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53308-2061-4E34-9958-4D44C6D49A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96687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34F323-5CE2-4399-BB93-B44AD9B8E5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AD71F7F-83EE-4CB3-A6F0-45C188F177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DDA8D9D-CE43-4904-94FF-5A730F0334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718ECBC-CE8D-4C69-8897-76F0FD287C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986F1-6667-47E0-BC44-B00E7D79A4D2}" type="datetime1">
              <a:rPr lang="ru-RU" smtClean="0"/>
              <a:t>08.10.2020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23E30CF-6139-485A-B919-97515C2493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DEFAD43-0439-4CB8-846F-B4F29AC07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53308-2061-4E34-9958-4D44C6D49A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5844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047946-A751-4D26-BF98-23718ADE6C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B623DC6-A798-40D8-B583-3365F0148B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07C6E06-35B3-4B4A-A1CB-F41FA2A4C2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63584B-3BAE-489C-B738-D298C92BA913}" type="datetime1">
              <a:rPr lang="ru-RU" smtClean="0"/>
              <a:t>08.10.2020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BA4C706-76BF-43D8-91DD-3DA61AA749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1C7A37B-B093-4D05-9A7F-129E2A1368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53308-2061-4E34-9958-4D44C6D49A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0550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6.png"/><Relationship Id="rId4" Type="http://schemas.openxmlformats.org/officeDocument/2006/relationships/image" Target="../media/image3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7.png"/><Relationship Id="rId4" Type="http://schemas.openxmlformats.org/officeDocument/2006/relationships/image" Target="../media/image3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3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8.png"/><Relationship Id="rId4" Type="http://schemas.openxmlformats.org/officeDocument/2006/relationships/image" Target="../media/image3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3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3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11.png"/><Relationship Id="rId4" Type="http://schemas.openxmlformats.org/officeDocument/2006/relationships/image" Target="../media/image3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12.png"/><Relationship Id="rId4" Type="http://schemas.openxmlformats.org/officeDocument/2006/relationships/image" Target="../media/image3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13.png"/><Relationship Id="rId4" Type="http://schemas.openxmlformats.org/officeDocument/2006/relationships/image" Target="../media/image3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14.png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3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3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3.e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oleObject" Target="../embeddings/oleObject21.bin"/><Relationship Id="rId7" Type="http://schemas.openxmlformats.org/officeDocument/2006/relationships/image" Target="../media/image18.jp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17.emf"/><Relationship Id="rId5" Type="http://schemas.openxmlformats.org/officeDocument/2006/relationships/oleObject" Target="../embeddings/oleObject22.bin"/><Relationship Id="rId4" Type="http://schemas.openxmlformats.org/officeDocument/2006/relationships/image" Target="../media/image3.emf"/><Relationship Id="rId9" Type="http://schemas.openxmlformats.org/officeDocument/2006/relationships/image" Target="../media/image20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2.vml"/><Relationship Id="rId5" Type="http://schemas.openxmlformats.org/officeDocument/2006/relationships/image" Target="../media/image21.jpg"/><Relationship Id="rId4" Type="http://schemas.openxmlformats.org/officeDocument/2006/relationships/image" Target="../media/image3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3.vml"/><Relationship Id="rId5" Type="http://schemas.openxmlformats.org/officeDocument/2006/relationships/image" Target="../media/image22.jpg"/><Relationship Id="rId4" Type="http://schemas.openxmlformats.org/officeDocument/2006/relationships/image" Target="../media/image3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4.vml"/><Relationship Id="rId5" Type="http://schemas.openxmlformats.org/officeDocument/2006/relationships/image" Target="../media/image23.jpg"/><Relationship Id="rId4" Type="http://schemas.openxmlformats.org/officeDocument/2006/relationships/image" Target="../media/image3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25.jpg"/><Relationship Id="rId5" Type="http://schemas.openxmlformats.org/officeDocument/2006/relationships/image" Target="../media/image24.jpg"/><Relationship Id="rId4" Type="http://schemas.openxmlformats.org/officeDocument/2006/relationships/image" Target="../media/image3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27.jpg"/><Relationship Id="rId5" Type="http://schemas.openxmlformats.org/officeDocument/2006/relationships/image" Target="../media/image26.jpg"/><Relationship Id="rId4" Type="http://schemas.openxmlformats.org/officeDocument/2006/relationships/image" Target="../media/image3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7.vml"/><Relationship Id="rId5" Type="http://schemas.openxmlformats.org/officeDocument/2006/relationships/image" Target="../media/image28.jpg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e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7" Type="http://schemas.openxmlformats.org/officeDocument/2006/relationships/image" Target="../media/image31.jp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30.jpg"/><Relationship Id="rId5" Type="http://schemas.openxmlformats.org/officeDocument/2006/relationships/image" Target="../media/image29.jpg"/><Relationship Id="rId4" Type="http://schemas.openxmlformats.org/officeDocument/2006/relationships/image" Target="../media/image3.e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4.jpg"/><Relationship Id="rId4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5.png"/><Relationship Id="rId4" Type="http://schemas.openxmlformats.org/officeDocument/2006/relationships/image" Target="../media/image3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3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3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3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F0DF9811-4337-4879-86F6-18931040AB90}"/>
              </a:ext>
            </a:extLst>
          </p:cNvPr>
          <p:cNvSpPr/>
          <p:nvPr/>
        </p:nvSpPr>
        <p:spPr>
          <a:xfrm>
            <a:off x="0" y="3457136"/>
            <a:ext cx="12192000" cy="285222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00000"/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D55659E-6860-4A2E-9143-839B91DD61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45058" y="3740247"/>
            <a:ext cx="8126437" cy="2229729"/>
          </a:xfrm>
        </p:spPr>
        <p:txBody>
          <a:bodyPr>
            <a:noAutofit/>
          </a:bodyPr>
          <a:lstStyle/>
          <a:p>
            <a:pPr>
              <a:spcBef>
                <a:spcPts val="700"/>
              </a:spcBef>
            </a:pPr>
            <a:r>
              <a:rPr lang="ru-RU" b="1" dirty="0">
                <a:solidFill>
                  <a:schemeClr val="bg1"/>
                </a:solidFill>
                <a:latin typeface="Century Gothic" panose="020B0502020202020204" pitchFamily="34" charset="0"/>
              </a:rPr>
              <a:t>Методические рекомендации</a:t>
            </a:r>
          </a:p>
          <a:p>
            <a:pPr>
              <a:spcBef>
                <a:spcPts val="700"/>
              </a:spcBef>
            </a:pPr>
            <a:r>
              <a:rPr lang="ru-RU" b="1" dirty="0">
                <a:solidFill>
                  <a:schemeClr val="bg1"/>
                </a:solidFill>
                <a:latin typeface="Century Gothic" panose="020B0502020202020204" pitchFamily="34" charset="0"/>
              </a:rPr>
              <a:t>по вопросам механизма</a:t>
            </a:r>
          </a:p>
          <a:p>
            <a:pPr>
              <a:spcBef>
                <a:spcPts val="700"/>
              </a:spcBef>
            </a:pPr>
            <a:r>
              <a:rPr lang="ru-RU" b="1" dirty="0">
                <a:solidFill>
                  <a:schemeClr val="bg1"/>
                </a:solidFill>
                <a:latin typeface="Century Gothic" panose="020B0502020202020204" pitchFamily="34" charset="0"/>
              </a:rPr>
              <a:t>государственно-частного</a:t>
            </a:r>
          </a:p>
          <a:p>
            <a:pPr>
              <a:spcBef>
                <a:spcPts val="700"/>
              </a:spcBef>
            </a:pPr>
            <a:r>
              <a:rPr lang="ru-RU" b="1" dirty="0">
                <a:solidFill>
                  <a:schemeClr val="bg1"/>
                </a:solidFill>
                <a:latin typeface="Century Gothic" panose="020B0502020202020204" pitchFamily="34" charset="0"/>
              </a:rPr>
              <a:t>партнерства</a:t>
            </a:r>
          </a:p>
          <a:p>
            <a:pPr>
              <a:spcBef>
                <a:spcPts val="700"/>
              </a:spcBef>
            </a:pPr>
            <a:r>
              <a:rPr lang="ru-RU" b="1" dirty="0">
                <a:solidFill>
                  <a:schemeClr val="bg1"/>
                </a:solidFill>
                <a:latin typeface="Century Gothic" panose="020B0502020202020204" pitchFamily="34" charset="0"/>
              </a:rPr>
              <a:t>(ГЧП)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451D7FA9-15D2-4445-9F1A-E9445DFA0708}"/>
              </a:ext>
            </a:extLst>
          </p:cNvPr>
          <p:cNvSpPr/>
          <p:nvPr/>
        </p:nvSpPr>
        <p:spPr>
          <a:xfrm>
            <a:off x="520505" y="0"/>
            <a:ext cx="2504049" cy="68580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8ADDE4FE-D536-4EFA-A4D1-B029BC93614D}"/>
              </a:ext>
            </a:extLst>
          </p:cNvPr>
          <p:cNvSpPr/>
          <p:nvPr/>
        </p:nvSpPr>
        <p:spPr>
          <a:xfrm>
            <a:off x="3545059" y="529459"/>
            <a:ext cx="8126436" cy="123603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>
                <a:latin typeface="Century Gothic" panose="020B0502020202020204" pitchFamily="34" charset="0"/>
              </a:rPr>
              <a:t>Государственное автономное учреждение</a:t>
            </a:r>
          </a:p>
          <a:p>
            <a:pPr algn="ctr"/>
            <a:r>
              <a:rPr lang="ru-RU" sz="1500" b="1" dirty="0">
                <a:latin typeface="Century Gothic" panose="020B0502020202020204" pitchFamily="34" charset="0"/>
              </a:rPr>
              <a:t>Калужской области</a:t>
            </a:r>
          </a:p>
          <a:p>
            <a:pPr algn="ctr"/>
            <a:r>
              <a:rPr lang="ru-RU" sz="1500" b="1" dirty="0">
                <a:latin typeface="Century Gothic" panose="020B0502020202020204" pitchFamily="34" charset="0"/>
              </a:rPr>
              <a:t>«ЦЕНТР ГОСУДАРСТВЕННО-ЧАСТНОГО ПАРТНЕРСТВА</a:t>
            </a:r>
          </a:p>
          <a:p>
            <a:pPr algn="ctr"/>
            <a:r>
              <a:rPr lang="ru-RU" sz="1500" b="1" dirty="0">
                <a:latin typeface="Century Gothic" panose="020B0502020202020204" pitchFamily="34" charset="0"/>
              </a:rPr>
              <a:t>Калужской области»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9B2A612-3F71-42CD-A701-D53DEDE862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015" y="466948"/>
            <a:ext cx="1763028" cy="136105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121CB41-2C00-4C71-A2DB-E62636E6C1A7}"/>
              </a:ext>
            </a:extLst>
          </p:cNvPr>
          <p:cNvSpPr txBox="1"/>
          <p:nvPr/>
        </p:nvSpPr>
        <p:spPr>
          <a:xfrm>
            <a:off x="876593" y="5795153"/>
            <a:ext cx="179187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Калуга - 2020</a:t>
            </a:r>
            <a:endParaRPr lang="ru-RU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46102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121CB41-2C00-4C71-A2DB-E62636E6C1A7}"/>
              </a:ext>
            </a:extLst>
          </p:cNvPr>
          <p:cNvSpPr txBox="1"/>
          <p:nvPr/>
        </p:nvSpPr>
        <p:spPr>
          <a:xfrm>
            <a:off x="520504" y="422075"/>
            <a:ext cx="9362587" cy="55399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Предварительная деятельность МО в рамках</a:t>
            </a:r>
          </a:p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дальнейшей работы по заключению КС</a:t>
            </a:r>
          </a:p>
        </p:txBody>
      </p:sp>
      <p:graphicFrame>
        <p:nvGraphicFramePr>
          <p:cNvPr id="8" name="Объект 7">
            <a:extLst>
              <a:ext uri="{FF2B5EF4-FFF2-40B4-BE49-F238E27FC236}">
                <a16:creationId xmlns:a16="http://schemas.microsoft.com/office/drawing/2014/main" id="{F4583DE5-84FC-441F-99B8-95B9B920B62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131620" y="288461"/>
          <a:ext cx="1539875" cy="750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7" name="CorelDRAW" r:id="rId3" imgW="1539419" imgH="751522" progId="CorelDraw.Graphic.22">
                  <p:embed/>
                </p:oleObj>
              </mc:Choice>
              <mc:Fallback>
                <p:oleObj name="CorelDRAW" r:id="rId3" imgW="1539419" imgH="751522" progId="CorelDraw.Graphic.22">
                  <p:embed/>
                  <p:pic>
                    <p:nvPicPr>
                      <p:cNvPr id="8" name="Объект 7">
                        <a:extLst>
                          <a:ext uri="{FF2B5EF4-FFF2-40B4-BE49-F238E27FC236}">
                            <a16:creationId xmlns:a16="http://schemas.microsoft.com/office/drawing/2014/main" id="{F4583DE5-84FC-441F-99B8-95B9B920B62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131620" y="288461"/>
                        <a:ext cx="1539875" cy="7508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BAB32F55-188E-45F7-A9BE-2B26CDDC7B93}"/>
              </a:ext>
            </a:extLst>
          </p:cNvPr>
          <p:cNvCxnSpPr/>
          <p:nvPr/>
        </p:nvCxnSpPr>
        <p:spPr>
          <a:xfrm>
            <a:off x="0" y="1060450"/>
            <a:ext cx="12192000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23C8777D-446E-4571-99E8-B7DAE186D19E}"/>
              </a:ext>
            </a:extLst>
          </p:cNvPr>
          <p:cNvCxnSpPr/>
          <p:nvPr/>
        </p:nvCxnSpPr>
        <p:spPr>
          <a:xfrm>
            <a:off x="0" y="1107342"/>
            <a:ext cx="12192000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id="{CAA51B62-B9D9-49D5-A0CC-0BA66C316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32863" y="6308725"/>
            <a:ext cx="2743200" cy="365125"/>
          </a:xfrm>
        </p:spPr>
        <p:txBody>
          <a:bodyPr lIns="0" tIns="0" rIns="0" bIns="0"/>
          <a:lstStyle/>
          <a:p>
            <a:fld id="{7C553308-2061-4E34-9958-4D44C6D49AF9}" type="slidenum">
              <a:rPr lang="ru-RU" smtClean="0"/>
              <a:t>10</a:t>
            </a:fld>
            <a:endParaRPr lang="ru-RU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8CD34B0-BBDD-4EE0-8036-F2BD11780C55}"/>
              </a:ext>
            </a:extLst>
          </p:cNvPr>
          <p:cNvSpPr txBox="1"/>
          <p:nvPr/>
        </p:nvSpPr>
        <p:spPr>
          <a:xfrm>
            <a:off x="2861911" y="1449804"/>
            <a:ext cx="6468177" cy="21544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>
              <a:spcBef>
                <a:spcPts val="3600"/>
              </a:spcBef>
            </a:pP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Структура работы с проектами ГЧП в рамках </a:t>
            </a:r>
            <a:r>
              <a:rPr lang="ru-RU" sz="1400" b="1" dirty="0" err="1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компененции</a:t>
            </a: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 отделов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F0DF935-CCB0-44EB-AF4D-898A09A6CDF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408" y="1871590"/>
            <a:ext cx="9409184" cy="4437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4961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121CB41-2C00-4C71-A2DB-E62636E6C1A7}"/>
              </a:ext>
            </a:extLst>
          </p:cNvPr>
          <p:cNvSpPr txBox="1"/>
          <p:nvPr/>
        </p:nvSpPr>
        <p:spPr>
          <a:xfrm>
            <a:off x="520504" y="422075"/>
            <a:ext cx="9362587" cy="55399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Предварительная деятельность МО в рамках</a:t>
            </a:r>
          </a:p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дальнейшей работы по заключению КС</a:t>
            </a:r>
          </a:p>
        </p:txBody>
      </p:sp>
      <p:graphicFrame>
        <p:nvGraphicFramePr>
          <p:cNvPr id="8" name="Объект 7">
            <a:extLst>
              <a:ext uri="{FF2B5EF4-FFF2-40B4-BE49-F238E27FC236}">
                <a16:creationId xmlns:a16="http://schemas.microsoft.com/office/drawing/2014/main" id="{F4583DE5-84FC-441F-99B8-95B9B920B62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131620" y="288461"/>
          <a:ext cx="1539875" cy="750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1" name="CorelDRAW" r:id="rId3" imgW="1539419" imgH="751522" progId="CorelDraw.Graphic.22">
                  <p:embed/>
                </p:oleObj>
              </mc:Choice>
              <mc:Fallback>
                <p:oleObj name="CorelDRAW" r:id="rId3" imgW="1539419" imgH="751522" progId="CorelDraw.Graphic.22">
                  <p:embed/>
                  <p:pic>
                    <p:nvPicPr>
                      <p:cNvPr id="8" name="Объект 7">
                        <a:extLst>
                          <a:ext uri="{FF2B5EF4-FFF2-40B4-BE49-F238E27FC236}">
                            <a16:creationId xmlns:a16="http://schemas.microsoft.com/office/drawing/2014/main" id="{F4583DE5-84FC-441F-99B8-95B9B920B62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131620" y="288461"/>
                        <a:ext cx="1539875" cy="7508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BAB32F55-188E-45F7-A9BE-2B26CDDC7B93}"/>
              </a:ext>
            </a:extLst>
          </p:cNvPr>
          <p:cNvCxnSpPr/>
          <p:nvPr/>
        </p:nvCxnSpPr>
        <p:spPr>
          <a:xfrm>
            <a:off x="0" y="1060450"/>
            <a:ext cx="12192000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23C8777D-446E-4571-99E8-B7DAE186D19E}"/>
              </a:ext>
            </a:extLst>
          </p:cNvPr>
          <p:cNvCxnSpPr/>
          <p:nvPr/>
        </p:nvCxnSpPr>
        <p:spPr>
          <a:xfrm>
            <a:off x="0" y="1107342"/>
            <a:ext cx="12192000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id="{CAA51B62-B9D9-49D5-A0CC-0BA66C316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32863" y="6308725"/>
            <a:ext cx="2743200" cy="365125"/>
          </a:xfrm>
        </p:spPr>
        <p:txBody>
          <a:bodyPr lIns="0" tIns="0" rIns="0" bIns="0"/>
          <a:lstStyle/>
          <a:p>
            <a:fld id="{7C553308-2061-4E34-9958-4D44C6D49AF9}" type="slidenum">
              <a:rPr lang="ru-RU" smtClean="0"/>
              <a:t>11</a:t>
            </a:fld>
            <a:endParaRPr lang="ru-RU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8CD34B0-BBDD-4EE0-8036-F2BD11780C55}"/>
              </a:ext>
            </a:extLst>
          </p:cNvPr>
          <p:cNvSpPr txBox="1"/>
          <p:nvPr/>
        </p:nvSpPr>
        <p:spPr>
          <a:xfrm>
            <a:off x="4101472" y="1449388"/>
            <a:ext cx="3989055" cy="43088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>
              <a:spcBef>
                <a:spcPts val="3600"/>
              </a:spcBef>
            </a:pP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Заявка для органов исполнительной власти органов местного самоуправления КО</a:t>
            </a:r>
          </a:p>
        </p:txBody>
      </p:sp>
      <p:sp>
        <p:nvSpPr>
          <p:cNvPr id="10" name="Подзаголовок 2">
            <a:extLst>
              <a:ext uri="{FF2B5EF4-FFF2-40B4-BE49-F238E27FC236}">
                <a16:creationId xmlns:a16="http://schemas.microsoft.com/office/drawing/2014/main" id="{A49DBE9B-7956-4D9D-B23D-C4AE3D6888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85871" y="2007025"/>
            <a:ext cx="3385624" cy="4163399"/>
          </a:xfrm>
        </p:spPr>
        <p:txBody>
          <a:bodyPr lIns="0" tIns="0" rIns="0" bIns="0" numCol="1" spcCol="360000" anchor="t">
            <a:noAutofit/>
          </a:bodyPr>
          <a:lstStyle/>
          <a:p>
            <a:pPr algn="just">
              <a:spcBef>
                <a:spcPts val="700"/>
              </a:spcBef>
              <a:buClr>
                <a:schemeClr val="accent1">
                  <a:lumMod val="75000"/>
                </a:schemeClr>
              </a:buClr>
            </a:pPr>
            <a:r>
              <a:rPr lang="ru-RU" sz="1000" dirty="0">
                <a:latin typeface="Century Gothic" panose="020B0502020202020204" pitchFamily="34" charset="0"/>
              </a:rPr>
              <a:t>*Поля, обязательные к заполнению.</a:t>
            </a:r>
          </a:p>
          <a:p>
            <a:pPr algn="just">
              <a:spcBef>
                <a:spcPts val="700"/>
              </a:spcBef>
              <a:buClr>
                <a:schemeClr val="accent1">
                  <a:lumMod val="75000"/>
                </a:schemeClr>
              </a:buClr>
            </a:pPr>
            <a:endParaRPr lang="ru-RU" sz="1000" dirty="0">
              <a:latin typeface="Century Gothic" panose="020B0502020202020204" pitchFamily="34" charset="0"/>
            </a:endParaRPr>
          </a:p>
          <a:p>
            <a:pPr algn="just">
              <a:spcBef>
                <a:spcPts val="700"/>
              </a:spcBef>
              <a:buClr>
                <a:schemeClr val="accent1">
                  <a:lumMod val="75000"/>
                </a:schemeClr>
              </a:buClr>
            </a:pPr>
            <a:r>
              <a:rPr lang="ru-RU" sz="1000" dirty="0">
                <a:latin typeface="Century Gothic" panose="020B0502020202020204" pitchFamily="34" charset="0"/>
              </a:rPr>
              <a:t>Для подготовки проекта конкурсной документации необходимо направить в адрес ГАУ КО «Центр ГЧП КО» следующие документы:</a:t>
            </a:r>
          </a:p>
          <a:p>
            <a:pPr marL="171450" indent="-171450" algn="just">
              <a:spcBef>
                <a:spcPts val="700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000" dirty="0">
                <a:latin typeface="Century Gothic" panose="020B0502020202020204" pitchFamily="34" charset="0"/>
              </a:rPr>
              <a:t>официальное письмо – запрос.</a:t>
            </a:r>
          </a:p>
          <a:p>
            <a:pPr algn="just">
              <a:spcBef>
                <a:spcPts val="700"/>
              </a:spcBef>
              <a:buClr>
                <a:schemeClr val="accent1">
                  <a:lumMod val="75000"/>
                </a:schemeClr>
              </a:buClr>
            </a:pPr>
            <a:r>
              <a:rPr lang="ru-RU" sz="1000" dirty="0">
                <a:latin typeface="Century Gothic" panose="020B0502020202020204" pitchFamily="34" charset="0"/>
              </a:rPr>
              <a:t>К письму - запросу приложить:</a:t>
            </a:r>
          </a:p>
          <a:p>
            <a:pPr marL="171450" indent="-171450" algn="just">
              <a:spcBef>
                <a:spcPts val="700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000" dirty="0">
                <a:latin typeface="Century Gothic" panose="020B0502020202020204" pitchFamily="34" charset="0"/>
              </a:rPr>
              <a:t>заполненную заявку,</a:t>
            </a:r>
          </a:p>
          <a:p>
            <a:pPr marL="171450" indent="-171450" algn="just">
              <a:spcBef>
                <a:spcPts val="700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000" dirty="0">
                <a:latin typeface="Century Gothic" panose="020B0502020202020204" pitchFamily="34" charset="0"/>
              </a:rPr>
              <a:t>выписка из ЕГРН на объект недвижимости,</a:t>
            </a:r>
          </a:p>
          <a:p>
            <a:pPr marL="171450" indent="-171450" algn="just">
              <a:spcBef>
                <a:spcPts val="700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000" dirty="0">
                <a:latin typeface="Century Gothic" panose="020B0502020202020204" pitchFamily="34" charset="0"/>
              </a:rPr>
              <a:t>технический паспорт на объект (при его наличии),</a:t>
            </a:r>
          </a:p>
          <a:p>
            <a:pPr marL="171450" indent="-171450" algn="just">
              <a:spcBef>
                <a:spcPts val="700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000" dirty="0">
                <a:latin typeface="Century Gothic" panose="020B0502020202020204" pitchFamily="34" charset="0"/>
              </a:rPr>
              <a:t>выписка из ЕГРН на земельный участок, расположенный под объектом и передаваемый инвестору по договору аренды,</a:t>
            </a:r>
          </a:p>
          <a:p>
            <a:pPr marL="171450" indent="-171450" algn="just">
              <a:spcBef>
                <a:spcPts val="700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000" dirty="0">
                <a:latin typeface="Century Gothic" panose="020B0502020202020204" pitchFamily="34" charset="0"/>
              </a:rPr>
              <a:t>кадастровый паспорт на земельный участок, расположенный под объектом.</a:t>
            </a:r>
          </a:p>
          <a:p>
            <a:pPr algn="just">
              <a:spcBef>
                <a:spcPts val="700"/>
              </a:spcBef>
              <a:buClr>
                <a:schemeClr val="accent1">
                  <a:lumMod val="75000"/>
                </a:schemeClr>
              </a:buClr>
            </a:pPr>
            <a:endParaRPr lang="ru-RU" sz="1000" dirty="0">
              <a:latin typeface="Century Gothic" panose="020B0502020202020204" pitchFamily="34" charset="0"/>
            </a:endParaRPr>
          </a:p>
          <a:p>
            <a:pPr algn="just">
              <a:spcBef>
                <a:spcPts val="700"/>
              </a:spcBef>
              <a:buClr>
                <a:schemeClr val="accent1">
                  <a:lumMod val="75000"/>
                </a:schemeClr>
              </a:buClr>
            </a:pPr>
            <a:r>
              <a:rPr lang="ru-RU" sz="1000" b="1" dirty="0">
                <a:latin typeface="Century Gothic" panose="020B0502020202020204" pitchFamily="34" charset="0"/>
              </a:rPr>
              <a:t>Заполняя заявку, Вы соглашаетесь на обработку представленных данных.</a:t>
            </a:r>
          </a:p>
          <a:p>
            <a:pPr algn="just">
              <a:spcBef>
                <a:spcPts val="700"/>
              </a:spcBef>
              <a:buClr>
                <a:schemeClr val="accent1">
                  <a:lumMod val="75000"/>
                </a:schemeClr>
              </a:buClr>
            </a:pPr>
            <a:endParaRPr lang="ru-RU" sz="1000" dirty="0">
              <a:latin typeface="Century Gothic" panose="020B0502020202020204" pitchFamily="34" charset="0"/>
            </a:endParaRPr>
          </a:p>
          <a:p>
            <a:pPr algn="just">
              <a:spcBef>
                <a:spcPts val="700"/>
              </a:spcBef>
              <a:buClr>
                <a:schemeClr val="accent1">
                  <a:lumMod val="75000"/>
                </a:schemeClr>
              </a:buClr>
            </a:pPr>
            <a:r>
              <a:rPr lang="ru-RU" sz="1000" dirty="0">
                <a:latin typeface="Century Gothic" panose="020B0502020202020204" pitchFamily="34" charset="0"/>
              </a:rPr>
              <a:t>«____»________2019 г.          </a:t>
            </a:r>
          </a:p>
          <a:p>
            <a:pPr algn="just">
              <a:spcBef>
                <a:spcPts val="700"/>
              </a:spcBef>
              <a:buClr>
                <a:schemeClr val="accent1">
                  <a:lumMod val="75000"/>
                </a:schemeClr>
              </a:buClr>
            </a:pPr>
            <a:r>
              <a:rPr lang="ru-RU" sz="1000" dirty="0">
                <a:latin typeface="Century Gothic" panose="020B0502020202020204" pitchFamily="34" charset="0"/>
              </a:rPr>
              <a:t> ___________ (____________)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C74AAC9-1758-47F4-A85E-D33B251B110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135" y="1904039"/>
            <a:ext cx="6693016" cy="4484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9575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121CB41-2C00-4C71-A2DB-E62636E6C1A7}"/>
              </a:ext>
            </a:extLst>
          </p:cNvPr>
          <p:cNvSpPr txBox="1"/>
          <p:nvPr/>
        </p:nvSpPr>
        <p:spPr>
          <a:xfrm>
            <a:off x="520504" y="422075"/>
            <a:ext cx="9362587" cy="55399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Предварительная деятельность МО в рамках</a:t>
            </a:r>
          </a:p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дальнейшей работы по заключению КС</a:t>
            </a:r>
          </a:p>
        </p:txBody>
      </p:sp>
      <p:graphicFrame>
        <p:nvGraphicFramePr>
          <p:cNvPr id="8" name="Объект 7">
            <a:extLst>
              <a:ext uri="{FF2B5EF4-FFF2-40B4-BE49-F238E27FC236}">
                <a16:creationId xmlns:a16="http://schemas.microsoft.com/office/drawing/2014/main" id="{F4583DE5-84FC-441F-99B8-95B9B920B62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131620" y="288461"/>
          <a:ext cx="1539875" cy="750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4" name="CorelDRAW" r:id="rId3" imgW="1539419" imgH="751522" progId="CorelDraw.Graphic.22">
                  <p:embed/>
                </p:oleObj>
              </mc:Choice>
              <mc:Fallback>
                <p:oleObj name="CorelDRAW" r:id="rId3" imgW="1539419" imgH="751522" progId="CorelDraw.Graphic.22">
                  <p:embed/>
                  <p:pic>
                    <p:nvPicPr>
                      <p:cNvPr id="8" name="Объект 7">
                        <a:extLst>
                          <a:ext uri="{FF2B5EF4-FFF2-40B4-BE49-F238E27FC236}">
                            <a16:creationId xmlns:a16="http://schemas.microsoft.com/office/drawing/2014/main" id="{F4583DE5-84FC-441F-99B8-95B9B920B62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131620" y="288461"/>
                        <a:ext cx="1539875" cy="7508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BAB32F55-188E-45F7-A9BE-2B26CDDC7B93}"/>
              </a:ext>
            </a:extLst>
          </p:cNvPr>
          <p:cNvCxnSpPr/>
          <p:nvPr/>
        </p:nvCxnSpPr>
        <p:spPr>
          <a:xfrm>
            <a:off x="0" y="1060450"/>
            <a:ext cx="12192000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23C8777D-446E-4571-99E8-B7DAE186D19E}"/>
              </a:ext>
            </a:extLst>
          </p:cNvPr>
          <p:cNvCxnSpPr/>
          <p:nvPr/>
        </p:nvCxnSpPr>
        <p:spPr>
          <a:xfrm>
            <a:off x="0" y="1107342"/>
            <a:ext cx="12192000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id="{CAA51B62-B9D9-49D5-A0CC-0BA66C316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32863" y="6308725"/>
            <a:ext cx="2743200" cy="365125"/>
          </a:xfrm>
        </p:spPr>
        <p:txBody>
          <a:bodyPr lIns="0" tIns="0" rIns="0" bIns="0"/>
          <a:lstStyle/>
          <a:p>
            <a:fld id="{7C553308-2061-4E34-9958-4D44C6D49AF9}" type="slidenum">
              <a:rPr lang="ru-RU" smtClean="0"/>
              <a:t>12</a:t>
            </a:fld>
            <a:endParaRPr lang="ru-RU" dirty="0"/>
          </a:p>
        </p:txBody>
      </p:sp>
      <p:sp>
        <p:nvSpPr>
          <p:cNvPr id="13" name="Подзаголовок 2">
            <a:extLst>
              <a:ext uri="{FF2B5EF4-FFF2-40B4-BE49-F238E27FC236}">
                <a16:creationId xmlns:a16="http://schemas.microsoft.com/office/drawing/2014/main" id="{340B671B-49FF-4426-ADD3-93091747B5B3}"/>
              </a:ext>
            </a:extLst>
          </p:cNvPr>
          <p:cNvSpPr txBox="1">
            <a:spLocks/>
          </p:cNvSpPr>
          <p:nvPr/>
        </p:nvSpPr>
        <p:spPr>
          <a:xfrm>
            <a:off x="515938" y="1448811"/>
            <a:ext cx="11155557" cy="4301847"/>
          </a:xfrm>
          <a:prstGeom prst="rect">
            <a:avLst/>
          </a:prstGeom>
        </p:spPr>
        <p:txBody>
          <a:bodyPr vert="horz" lIns="0" tIns="0" rIns="0" bIns="0" numCol="2" spcCol="36000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Clr>
                <a:schemeClr val="accent1">
                  <a:lumMod val="75000"/>
                </a:schemeClr>
              </a:buClr>
            </a:pPr>
            <a:r>
              <a:rPr lang="ru-RU" sz="1000" dirty="0">
                <a:latin typeface="Century Gothic" panose="020B0502020202020204" pitchFamily="34" charset="0"/>
              </a:rPr>
              <a:t>Работа по тому или иному проекту начинается с отдела по работе с органами государственной власти, муниципальными образованиями и инвесторами. Здесь формируется первичная информация, представленная как со стороны инвестора, так и со стороны публичного образования. Для получения более полной и достоверной информации нами разработана форма заявки как для публичного образования, так и потенциального инвестора. </a:t>
            </a:r>
          </a:p>
          <a:p>
            <a:pPr algn="just">
              <a:buClr>
                <a:schemeClr val="accent1">
                  <a:lumMod val="75000"/>
                </a:schemeClr>
              </a:buClr>
            </a:pPr>
            <a:r>
              <a:rPr lang="ru-RU" sz="1000" dirty="0">
                <a:latin typeface="Century Gothic" panose="020B0502020202020204" pitchFamily="34" charset="0"/>
              </a:rPr>
              <a:t>В случае наличия в муниципальной собственности объектов, планируемых к передаче в рамках заключения концессионного соглашения муниципальное образование обращается в адрес ГАУ КО «Центр ГЧП КО» с заявкой установленной формы (Приложение №1).  </a:t>
            </a:r>
          </a:p>
          <a:p>
            <a:pPr algn="just">
              <a:buClr>
                <a:schemeClr val="accent1">
                  <a:lumMod val="75000"/>
                </a:schemeClr>
              </a:buClr>
            </a:pPr>
            <a:r>
              <a:rPr lang="ru-RU" sz="1000" dirty="0">
                <a:latin typeface="Century Gothic" panose="020B0502020202020204" pitchFamily="34" charset="0"/>
              </a:rPr>
              <a:t>Кроме этого, предоставляются следующие документы:</a:t>
            </a:r>
          </a:p>
          <a:p>
            <a:pPr marL="171450" indent="-171450" algn="just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000" dirty="0">
                <a:latin typeface="Century Gothic" panose="020B0502020202020204" pitchFamily="34" charset="0"/>
              </a:rPr>
              <a:t>выписка из Единого государственного реестра на объект недвижимости;</a:t>
            </a:r>
          </a:p>
          <a:p>
            <a:pPr marL="171450" indent="-171450" algn="just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000" dirty="0">
                <a:latin typeface="Century Gothic" panose="020B0502020202020204" pitchFamily="34" charset="0"/>
              </a:rPr>
              <a:t>технический паспорт на объект (при его наличии);</a:t>
            </a:r>
          </a:p>
          <a:p>
            <a:pPr marL="171450" indent="-171450" algn="just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000" dirty="0">
                <a:latin typeface="Century Gothic" panose="020B0502020202020204" pitchFamily="34" charset="0"/>
              </a:rPr>
              <a:t>выписка из Единого государственного реестра на недвижимость на земельный участок под объектом     и на земельный участок, планируемый к передаче инвестору по договору аренды;</a:t>
            </a:r>
          </a:p>
          <a:p>
            <a:pPr marL="171450" indent="-171450" algn="just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000" dirty="0">
                <a:latin typeface="Century Gothic" panose="020B0502020202020204" pitchFamily="34" charset="0"/>
              </a:rPr>
              <a:t>кадастровый паспорт на объект недвижимости;</a:t>
            </a:r>
          </a:p>
          <a:p>
            <a:pPr marL="171450" indent="-171450" algn="just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000" dirty="0">
                <a:latin typeface="Century Gothic" panose="020B0502020202020204" pitchFamily="34" charset="0"/>
              </a:rPr>
              <a:t>кадастровый паспорт на земельный участок, расположенный под объектом;</a:t>
            </a:r>
          </a:p>
          <a:p>
            <a:pPr marL="171450" indent="-171450" algn="just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000" dirty="0">
                <a:latin typeface="Century Gothic" panose="020B0502020202020204" pitchFamily="34" charset="0"/>
              </a:rPr>
              <a:t>фотографии объекта и земельного участка.</a:t>
            </a:r>
          </a:p>
          <a:p>
            <a:pPr algn="just">
              <a:buClr>
                <a:schemeClr val="accent1">
                  <a:lumMod val="75000"/>
                </a:schemeClr>
              </a:buClr>
            </a:pPr>
            <a:r>
              <a:rPr lang="ru-RU" sz="1000" dirty="0">
                <a:latin typeface="Century Gothic" panose="020B0502020202020204" pitchFamily="34" charset="0"/>
              </a:rPr>
              <a:t>Представленные документы рассматриваются ГАУ КО «Центр ГЧП КО»   на соответствие действующему законодательству.</a:t>
            </a:r>
          </a:p>
          <a:p>
            <a:pPr algn="just">
              <a:buClr>
                <a:schemeClr val="accent1">
                  <a:lumMod val="75000"/>
                </a:schemeClr>
              </a:buClr>
            </a:pPr>
            <a:r>
              <a:rPr lang="ru-RU" sz="1000" dirty="0">
                <a:latin typeface="Century Gothic" panose="020B0502020202020204" pitchFamily="34" charset="0"/>
              </a:rPr>
              <a:t>Параллельно информация заносится в базу потенциальных концессионных соглашений. В случае отсутствия потенциального инвестора, информация о потенциальных объектах размещается на официальном сайте с указанием характеристик и фотографий объектов. </a:t>
            </a:r>
          </a:p>
          <a:p>
            <a:pPr algn="just">
              <a:buClr>
                <a:schemeClr val="accent1">
                  <a:lumMod val="75000"/>
                </a:schemeClr>
              </a:buClr>
            </a:pPr>
            <a:r>
              <a:rPr lang="ru-RU" sz="1000" dirty="0">
                <a:latin typeface="Century Gothic" panose="020B0502020202020204" pitchFamily="34" charset="0"/>
              </a:rPr>
              <a:t>Для более оперативного взаимодействия и обмена информацией учреждением ведется ряд информационных баз, а именно:</a:t>
            </a:r>
          </a:p>
          <a:p>
            <a:pPr marL="171450" indent="-171450" algn="just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000" dirty="0">
                <a:latin typeface="Century Gothic" panose="020B0502020202020204" pitchFamily="34" charset="0"/>
              </a:rPr>
              <a:t>база заключенных концессионных соглашений;</a:t>
            </a:r>
          </a:p>
          <a:p>
            <a:pPr marL="171450" indent="-171450" algn="just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000" dirty="0">
                <a:latin typeface="Century Gothic" panose="020B0502020202020204" pitchFamily="34" charset="0"/>
              </a:rPr>
              <a:t>база с контактными данными представителей органов федеральной (государственной) власти;</a:t>
            </a:r>
          </a:p>
          <a:p>
            <a:pPr marL="171450" indent="-171450" algn="just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000" dirty="0">
                <a:latin typeface="Century Gothic" panose="020B0502020202020204" pitchFamily="34" charset="0"/>
              </a:rPr>
              <a:t>база данных объектов, планируемых к заключению в рамках реализации КС;</a:t>
            </a:r>
          </a:p>
          <a:p>
            <a:pPr marL="171450" indent="-171450" algn="just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000" dirty="0">
                <a:latin typeface="Century Gothic" panose="020B0502020202020204" pitchFamily="34" charset="0"/>
              </a:rPr>
              <a:t>портфель проектов в стадии «переговоры»;</a:t>
            </a:r>
          </a:p>
          <a:p>
            <a:pPr marL="171450" indent="-171450" algn="just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000" dirty="0">
                <a:latin typeface="Century Gothic" panose="020B0502020202020204" pitchFamily="34" charset="0"/>
              </a:rPr>
              <a:t>портфель проектов в стадии «заморозка»;</a:t>
            </a:r>
          </a:p>
          <a:p>
            <a:pPr marL="171450" indent="-171450" algn="just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000" dirty="0">
                <a:latin typeface="Century Gothic" panose="020B0502020202020204" pitchFamily="34" charset="0"/>
              </a:rPr>
              <a:t>портфель проектов в стадии «в работе».</a:t>
            </a:r>
          </a:p>
          <a:p>
            <a:pPr algn="just">
              <a:buClr>
                <a:schemeClr val="accent1">
                  <a:lumMod val="75000"/>
                </a:schemeClr>
              </a:buClr>
            </a:pPr>
            <a:r>
              <a:rPr lang="ru-RU" sz="1000" dirty="0">
                <a:latin typeface="Century Gothic" panose="020B0502020202020204" pitchFamily="34" charset="0"/>
              </a:rPr>
              <a:t>В случае, если имеется потенциальный инвестор, в адрес ГАУ КО «Центр ГЧП КО» обращается как муниципальное образование, так и потенциальный инвестор с соответствующим обращением (приложение № 4, № 5).  Кроме этого, потенциальный инвестор прикладывает к обращению заявку (приложение № 6).  В данном случае на площадке ГАУ КО «Центр ГЧП КО», либо на территории МО организуются рабочие встречи с приглашением всех заинтересованных сторон (публичное образование, потенциальный инвестор, представители профильного министерства, другие заинтересованные лица). На данном этапе проводятся переговоры, обмен информацией, проходят консультации как публичного образования, так и потенциального инвестора.</a:t>
            </a:r>
          </a:p>
          <a:p>
            <a:pPr algn="just">
              <a:buClr>
                <a:schemeClr val="accent1">
                  <a:lumMod val="75000"/>
                </a:schemeClr>
              </a:buClr>
            </a:pPr>
            <a:r>
              <a:rPr lang="ru-RU" sz="1000" dirty="0">
                <a:latin typeface="Century Gothic" panose="020B0502020202020204" pitchFamily="34" charset="0"/>
              </a:rPr>
              <a:t>ГАУ КО «Центр ГЧП КО» совместно с муниципальным образованием проводится анализ проекта. В процессе оценки могут проходить дополнительные переговоры (консультации). </a:t>
            </a:r>
          </a:p>
          <a:p>
            <a:pPr algn="just">
              <a:buClr>
                <a:schemeClr val="accent1">
                  <a:lumMod val="75000"/>
                </a:schemeClr>
              </a:buClr>
            </a:pPr>
            <a:r>
              <a:rPr lang="ru-RU" sz="1000" dirty="0">
                <a:latin typeface="Century Gothic" panose="020B0502020202020204" pitchFamily="34" charset="0"/>
              </a:rPr>
              <a:t>По результатам проведенных переговоров и совещаний, и в случае принятия положительного решения, потенциальный инвестор обращается в адрес публичного образования с предложением о заключении концессионного соглашения. </a:t>
            </a:r>
          </a:p>
        </p:txBody>
      </p:sp>
    </p:spTree>
    <p:extLst>
      <p:ext uri="{BB962C8B-B14F-4D97-AF65-F5344CB8AC3E}">
        <p14:creationId xmlns:p14="http://schemas.microsoft.com/office/powerpoint/2010/main" val="11160810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121CB41-2C00-4C71-A2DB-E62636E6C1A7}"/>
              </a:ext>
            </a:extLst>
          </p:cNvPr>
          <p:cNvSpPr txBox="1"/>
          <p:nvPr/>
        </p:nvSpPr>
        <p:spPr>
          <a:xfrm>
            <a:off x="520504" y="422075"/>
            <a:ext cx="9362587" cy="55399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Предварительная деятельность МО в рамках</a:t>
            </a:r>
          </a:p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дальнейшей работы по заключению КС</a:t>
            </a:r>
          </a:p>
        </p:txBody>
      </p:sp>
      <p:graphicFrame>
        <p:nvGraphicFramePr>
          <p:cNvPr id="8" name="Объект 7">
            <a:extLst>
              <a:ext uri="{FF2B5EF4-FFF2-40B4-BE49-F238E27FC236}">
                <a16:creationId xmlns:a16="http://schemas.microsoft.com/office/drawing/2014/main" id="{F4583DE5-84FC-441F-99B8-95B9B920B62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131620" y="288461"/>
          <a:ext cx="1539875" cy="750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7" name="CorelDRAW" r:id="rId3" imgW="1539419" imgH="751522" progId="CorelDraw.Graphic.22">
                  <p:embed/>
                </p:oleObj>
              </mc:Choice>
              <mc:Fallback>
                <p:oleObj name="CorelDRAW" r:id="rId3" imgW="1539419" imgH="751522" progId="CorelDraw.Graphic.22">
                  <p:embed/>
                  <p:pic>
                    <p:nvPicPr>
                      <p:cNvPr id="8" name="Объект 7">
                        <a:extLst>
                          <a:ext uri="{FF2B5EF4-FFF2-40B4-BE49-F238E27FC236}">
                            <a16:creationId xmlns:a16="http://schemas.microsoft.com/office/drawing/2014/main" id="{F4583DE5-84FC-441F-99B8-95B9B920B62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131620" y="288461"/>
                        <a:ext cx="1539875" cy="7508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BAB32F55-188E-45F7-A9BE-2B26CDDC7B93}"/>
              </a:ext>
            </a:extLst>
          </p:cNvPr>
          <p:cNvCxnSpPr/>
          <p:nvPr/>
        </p:nvCxnSpPr>
        <p:spPr>
          <a:xfrm>
            <a:off x="0" y="1060450"/>
            <a:ext cx="12192000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23C8777D-446E-4571-99E8-B7DAE186D19E}"/>
              </a:ext>
            </a:extLst>
          </p:cNvPr>
          <p:cNvCxnSpPr/>
          <p:nvPr/>
        </p:nvCxnSpPr>
        <p:spPr>
          <a:xfrm>
            <a:off x="0" y="1107342"/>
            <a:ext cx="12192000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id="{CAA51B62-B9D9-49D5-A0CC-0BA66C316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32863" y="6308725"/>
            <a:ext cx="2743200" cy="365125"/>
          </a:xfrm>
        </p:spPr>
        <p:txBody>
          <a:bodyPr lIns="0" tIns="0" rIns="0" bIns="0"/>
          <a:lstStyle/>
          <a:p>
            <a:fld id="{7C553308-2061-4E34-9958-4D44C6D49AF9}" type="slidenum">
              <a:rPr lang="ru-RU" smtClean="0"/>
              <a:t>13</a:t>
            </a:fld>
            <a:endParaRPr lang="ru-RU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8CD34B0-BBDD-4EE0-8036-F2BD11780C55}"/>
              </a:ext>
            </a:extLst>
          </p:cNvPr>
          <p:cNvSpPr txBox="1"/>
          <p:nvPr/>
        </p:nvSpPr>
        <p:spPr>
          <a:xfrm>
            <a:off x="2635717" y="1449388"/>
            <a:ext cx="6920565" cy="43088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Базы данных по заключенным КС</a:t>
            </a:r>
          </a:p>
          <a:p>
            <a:pPr algn="ctr"/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База по объектам, планируемых к заключению в рамках реализации КС</a:t>
            </a:r>
          </a:p>
        </p:txBody>
      </p:sp>
      <p:sp>
        <p:nvSpPr>
          <p:cNvPr id="10" name="Подзаголовок 2">
            <a:extLst>
              <a:ext uri="{FF2B5EF4-FFF2-40B4-BE49-F238E27FC236}">
                <a16:creationId xmlns:a16="http://schemas.microsoft.com/office/drawing/2014/main" id="{A49DBE9B-7956-4D9D-B23D-C4AE3D6888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5937" y="3289134"/>
            <a:ext cx="5350291" cy="2639766"/>
          </a:xfrm>
        </p:spPr>
        <p:txBody>
          <a:bodyPr lIns="0" tIns="0" rIns="0" bIns="0" numCol="1" spcCol="360000" anchor="t">
            <a:noAutofit/>
          </a:bodyPr>
          <a:lstStyle/>
          <a:p>
            <a:pPr algn="r">
              <a:spcBef>
                <a:spcPts val="200"/>
              </a:spcBef>
              <a:buClr>
                <a:schemeClr val="accent1">
                  <a:lumMod val="75000"/>
                </a:schemeClr>
              </a:buClr>
            </a:pPr>
            <a:r>
              <a:rPr lang="ru-RU" sz="750" b="1" dirty="0">
                <a:latin typeface="Century Gothic" panose="020B0502020202020204" pitchFamily="34" charset="0"/>
              </a:rPr>
              <a:t>Генеральному директору </a:t>
            </a:r>
          </a:p>
          <a:p>
            <a:pPr algn="r">
              <a:spcBef>
                <a:spcPts val="200"/>
              </a:spcBef>
              <a:buClr>
                <a:schemeClr val="accent1">
                  <a:lumMod val="75000"/>
                </a:schemeClr>
              </a:buClr>
            </a:pPr>
            <a:r>
              <a:rPr lang="ru-RU" sz="750" b="1" dirty="0">
                <a:latin typeface="Century Gothic" panose="020B0502020202020204" pitchFamily="34" charset="0"/>
              </a:rPr>
              <a:t>ГАУ КО «Центр ГЧП КО»</a:t>
            </a:r>
          </a:p>
          <a:p>
            <a:pPr algn="r">
              <a:spcBef>
                <a:spcPts val="200"/>
              </a:spcBef>
              <a:buClr>
                <a:schemeClr val="accent1">
                  <a:lumMod val="75000"/>
                </a:schemeClr>
              </a:buClr>
            </a:pPr>
            <a:r>
              <a:rPr lang="ru-RU" sz="750" b="1" dirty="0">
                <a:latin typeface="Century Gothic" panose="020B0502020202020204" pitchFamily="34" charset="0"/>
              </a:rPr>
              <a:t>А.Н. Лукиной</a:t>
            </a:r>
          </a:p>
          <a:p>
            <a:pPr algn="just">
              <a:spcBef>
                <a:spcPts val="200"/>
              </a:spcBef>
              <a:buClr>
                <a:schemeClr val="accent1">
                  <a:lumMod val="75000"/>
                </a:schemeClr>
              </a:buClr>
            </a:pPr>
            <a:endParaRPr lang="ru-RU" sz="750" dirty="0">
              <a:latin typeface="Century Gothic" panose="020B0502020202020204" pitchFamily="34" charset="0"/>
            </a:endParaRPr>
          </a:p>
          <a:p>
            <a:pPr>
              <a:spcBef>
                <a:spcPts val="200"/>
              </a:spcBef>
              <a:buClr>
                <a:schemeClr val="accent1">
                  <a:lumMod val="75000"/>
                </a:schemeClr>
              </a:buClr>
            </a:pPr>
            <a:r>
              <a:rPr lang="ru-RU" sz="750" b="1" dirty="0">
                <a:latin typeface="Century Gothic" panose="020B0502020202020204" pitchFamily="34" charset="0"/>
              </a:rPr>
              <a:t>Уважаемая Анна Николаевна!</a:t>
            </a:r>
          </a:p>
          <a:p>
            <a:pPr>
              <a:spcBef>
                <a:spcPts val="200"/>
              </a:spcBef>
              <a:buClr>
                <a:schemeClr val="accent1">
                  <a:lumMod val="75000"/>
                </a:schemeClr>
              </a:buClr>
            </a:pPr>
            <a:endParaRPr lang="ru-RU" sz="750" b="1" dirty="0">
              <a:latin typeface="Century Gothic" panose="020B0502020202020204" pitchFamily="34" charset="0"/>
            </a:endParaRPr>
          </a:p>
          <a:p>
            <a:pPr algn="just">
              <a:spcBef>
                <a:spcPts val="200"/>
              </a:spcBef>
              <a:buClr>
                <a:schemeClr val="accent1">
                  <a:lumMod val="75000"/>
                </a:schemeClr>
              </a:buClr>
            </a:pPr>
            <a:r>
              <a:rPr lang="ru-RU" sz="750" dirty="0">
                <a:latin typeface="Century Gothic" panose="020B0502020202020204" pitchFamily="34" charset="0"/>
              </a:rPr>
              <a:t>___________ (полное наименование юридического лица) готово выступить с частной концессионной инициативой согласно ст. 37 ФЗ «О концессионных соглашениях» в отношении реконструкции _____________(указываются: адрес, кадастровый № объекта, который будет подлежать реконструкции)(далее – объект), согласно .</a:t>
            </a:r>
          </a:p>
          <a:p>
            <a:pPr algn="just">
              <a:spcBef>
                <a:spcPts val="200"/>
              </a:spcBef>
              <a:buClr>
                <a:schemeClr val="accent1">
                  <a:lumMod val="75000"/>
                </a:schemeClr>
              </a:buClr>
            </a:pPr>
            <a:r>
              <a:rPr lang="ru-RU" sz="750" dirty="0">
                <a:latin typeface="Century Gothic" panose="020B0502020202020204" pitchFamily="34" charset="0"/>
              </a:rPr>
              <a:t>Их обращение от____ №________ (прилагается обращение инвестора).</a:t>
            </a:r>
          </a:p>
          <a:p>
            <a:pPr algn="just">
              <a:spcBef>
                <a:spcPts val="200"/>
              </a:spcBef>
              <a:buClr>
                <a:schemeClr val="accent1">
                  <a:lumMod val="75000"/>
                </a:schemeClr>
              </a:buClr>
            </a:pPr>
            <a:r>
              <a:rPr lang="ru-RU" sz="750" dirty="0">
                <a:latin typeface="Century Gothic" panose="020B0502020202020204" pitchFamily="34" charset="0"/>
              </a:rPr>
              <a:t>На Объекте будет реализован проект «….»</a:t>
            </a:r>
          </a:p>
          <a:p>
            <a:pPr algn="just">
              <a:spcBef>
                <a:spcPts val="200"/>
              </a:spcBef>
              <a:buClr>
                <a:schemeClr val="accent1">
                  <a:lumMod val="75000"/>
                </a:schemeClr>
              </a:buClr>
            </a:pPr>
            <a:r>
              <a:rPr lang="ru-RU" sz="750" dirty="0">
                <a:latin typeface="Century Gothic" panose="020B0502020202020204" pitchFamily="34" charset="0"/>
              </a:rPr>
              <a:t>По сведениям инвестора общий объем инвестиций, который планируется вложить в реконструкцию Объекта составит ориентировочно ___________ млн. руб. Ориентировочный срок реконструкции объекта составит - __________лет. Реализация проекта планируется путем использования ___________________(указывается источник финансирования проекта: собственные, привлеченные или бюджетные средства).</a:t>
            </a:r>
          </a:p>
          <a:p>
            <a:pPr algn="just">
              <a:spcBef>
                <a:spcPts val="200"/>
              </a:spcBef>
              <a:buClr>
                <a:schemeClr val="accent1">
                  <a:lumMod val="75000"/>
                </a:schemeClr>
              </a:buClr>
            </a:pPr>
            <a:r>
              <a:rPr lang="ru-RU" sz="750" dirty="0">
                <a:latin typeface="Century Gothic" panose="020B0502020202020204" pitchFamily="34" charset="0"/>
              </a:rPr>
              <a:t>Считаем, что реализация данного проекта позволит обеспечить___________________ (кратко указывается социально-экономический эффект от реализации проекта и (или) применение новых технологий и(или) оказание услуг по льготным условиям).</a:t>
            </a:r>
          </a:p>
          <a:p>
            <a:pPr algn="just">
              <a:spcBef>
                <a:spcPts val="200"/>
              </a:spcBef>
              <a:buClr>
                <a:schemeClr val="accent1">
                  <a:lumMod val="75000"/>
                </a:schemeClr>
              </a:buClr>
            </a:pPr>
            <a:r>
              <a:rPr lang="ru-RU" sz="750" dirty="0">
                <a:latin typeface="Century Gothic" panose="020B0502020202020204" pitchFamily="34" charset="0"/>
              </a:rPr>
              <a:t>Проект по созданию __________ важен для МО «_______» и потому просим вас оказать содействие в проведении консультаций по заключению концессионного соглашения в соответствии с законодательством Калужской области. </a:t>
            </a:r>
          </a:p>
          <a:p>
            <a:pPr algn="just">
              <a:spcBef>
                <a:spcPts val="200"/>
              </a:spcBef>
              <a:buClr>
                <a:schemeClr val="accent1">
                  <a:lumMod val="75000"/>
                </a:schemeClr>
              </a:buClr>
            </a:pPr>
            <a:r>
              <a:rPr lang="ru-RU" sz="750" dirty="0">
                <a:latin typeface="Century Gothic" panose="020B0502020202020204" pitchFamily="34" charset="0"/>
              </a:rPr>
              <a:t>В свою очередь выражаем свою полную заинтересованность и берем на себя обязательство выступать куратором проекта в соответствии с проектным управлением.</a:t>
            </a:r>
          </a:p>
          <a:p>
            <a:pPr algn="just">
              <a:spcBef>
                <a:spcPts val="200"/>
              </a:spcBef>
              <a:buClr>
                <a:schemeClr val="accent1">
                  <a:lumMod val="75000"/>
                </a:schemeClr>
              </a:buClr>
            </a:pPr>
            <a:endParaRPr lang="ru-RU" sz="750" dirty="0">
              <a:latin typeface="Century Gothic" panose="020B0502020202020204" pitchFamily="34" charset="0"/>
            </a:endParaRPr>
          </a:p>
          <a:p>
            <a:pPr algn="just">
              <a:spcBef>
                <a:spcPts val="200"/>
              </a:spcBef>
              <a:buClr>
                <a:schemeClr val="accent1">
                  <a:lumMod val="75000"/>
                </a:schemeClr>
              </a:buClr>
            </a:pPr>
            <a:r>
              <a:rPr lang="ru-RU" sz="750" dirty="0">
                <a:latin typeface="Century Gothic" panose="020B0502020202020204" pitchFamily="34" charset="0"/>
              </a:rPr>
              <a:t>Приложение на … л. в … экз.</a:t>
            </a:r>
          </a:p>
          <a:p>
            <a:pPr algn="just">
              <a:spcBef>
                <a:spcPts val="200"/>
              </a:spcBef>
              <a:buClr>
                <a:schemeClr val="accent1">
                  <a:lumMod val="75000"/>
                </a:schemeClr>
              </a:buClr>
            </a:pPr>
            <a:r>
              <a:rPr lang="ru-RU" sz="750" dirty="0">
                <a:latin typeface="Century Gothic" panose="020B0502020202020204" pitchFamily="34" charset="0"/>
              </a:rPr>
              <a:t>Наименование должности___________________________________ ФИО</a:t>
            </a:r>
          </a:p>
          <a:p>
            <a:pPr algn="just">
              <a:spcBef>
                <a:spcPts val="200"/>
              </a:spcBef>
              <a:buClr>
                <a:schemeClr val="accent1">
                  <a:lumMod val="75000"/>
                </a:schemeClr>
              </a:buClr>
            </a:pPr>
            <a:r>
              <a:rPr lang="ru-RU" sz="750" dirty="0">
                <a:latin typeface="Century Gothic" panose="020B0502020202020204" pitchFamily="34" charset="0"/>
              </a:rPr>
              <a:t>                                                                               (подпись)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9EF3822-C849-463B-8123-212DCC24D7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690" y="1875206"/>
            <a:ext cx="10658620" cy="102160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F2D999F-7805-47B5-BBCC-D8750C28F4C4}"/>
              </a:ext>
            </a:extLst>
          </p:cNvPr>
          <p:cNvSpPr txBox="1"/>
          <p:nvPr/>
        </p:nvSpPr>
        <p:spPr>
          <a:xfrm>
            <a:off x="515937" y="2932358"/>
            <a:ext cx="11155558" cy="21544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Обращения муниципального образования и потенциального инвестора в адрес ГАУ КО «Центр ГЧП КО»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6E5FEC4-6DBE-45AA-AF5D-F0BB442CA748}"/>
              </a:ext>
            </a:extLst>
          </p:cNvPr>
          <p:cNvSpPr txBox="1"/>
          <p:nvPr/>
        </p:nvSpPr>
        <p:spPr>
          <a:xfrm>
            <a:off x="524084" y="3279115"/>
            <a:ext cx="2737156" cy="443711"/>
          </a:xfrm>
          <a:prstGeom prst="rect">
            <a:avLst/>
          </a:prstGeom>
          <a:noFill/>
        </p:spPr>
        <p:txBody>
          <a:bodyPr wrap="square" lIns="0" tIns="0" rIns="0">
            <a:spAutoFit/>
          </a:bodyPr>
          <a:lstStyle/>
          <a:p>
            <a:pPr>
              <a:spcBef>
                <a:spcPts val="200"/>
              </a:spcBef>
            </a:pPr>
            <a:r>
              <a:rPr lang="ru-RU" sz="750" b="1" u="sng" dirty="0">
                <a:latin typeface="Century Gothic" panose="020B0502020202020204" pitchFamily="34" charset="0"/>
              </a:rPr>
              <a:t>Приложение 4</a:t>
            </a:r>
          </a:p>
          <a:p>
            <a:pPr>
              <a:spcBef>
                <a:spcPts val="200"/>
              </a:spcBef>
            </a:pPr>
            <a:r>
              <a:rPr lang="ru-RU" sz="750" b="1" u="sng" dirty="0">
                <a:latin typeface="Century Gothic" panose="020B0502020202020204" pitchFamily="34" charset="0"/>
              </a:rPr>
              <a:t>(обращение</a:t>
            </a:r>
          </a:p>
          <a:p>
            <a:pPr>
              <a:spcBef>
                <a:spcPts val="200"/>
              </a:spcBef>
            </a:pPr>
            <a:r>
              <a:rPr lang="ru-RU" sz="750" b="1" u="sng" dirty="0">
                <a:latin typeface="Century Gothic" panose="020B0502020202020204" pitchFamily="34" charset="0"/>
              </a:rPr>
              <a:t>муниципального образования)</a:t>
            </a:r>
          </a:p>
        </p:txBody>
      </p:sp>
      <p:sp>
        <p:nvSpPr>
          <p:cNvPr id="17" name="Подзаголовок 2">
            <a:extLst>
              <a:ext uri="{FF2B5EF4-FFF2-40B4-BE49-F238E27FC236}">
                <a16:creationId xmlns:a16="http://schemas.microsoft.com/office/drawing/2014/main" id="{AA5DBCDC-52AF-43E5-BE71-084A85405ABA}"/>
              </a:ext>
            </a:extLst>
          </p:cNvPr>
          <p:cNvSpPr txBox="1">
            <a:spLocks/>
          </p:cNvSpPr>
          <p:nvPr/>
        </p:nvSpPr>
        <p:spPr>
          <a:xfrm>
            <a:off x="6306957" y="3272720"/>
            <a:ext cx="5350291" cy="2639766"/>
          </a:xfrm>
          <a:prstGeom prst="rect">
            <a:avLst/>
          </a:prstGeom>
        </p:spPr>
        <p:txBody>
          <a:bodyPr vert="horz" lIns="0" tIns="0" rIns="0" bIns="0" numCol="1" spcCol="36000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200"/>
              </a:spcBef>
              <a:buClr>
                <a:schemeClr val="accent1">
                  <a:lumMod val="75000"/>
                </a:schemeClr>
              </a:buClr>
            </a:pPr>
            <a:r>
              <a:rPr lang="ru-RU" sz="750" b="1" dirty="0">
                <a:latin typeface="Century Gothic" panose="020B0502020202020204" pitchFamily="34" charset="0"/>
              </a:rPr>
              <a:t>Генеральному директору </a:t>
            </a:r>
          </a:p>
          <a:p>
            <a:pPr algn="r">
              <a:spcBef>
                <a:spcPts val="200"/>
              </a:spcBef>
              <a:buClr>
                <a:schemeClr val="accent1">
                  <a:lumMod val="75000"/>
                </a:schemeClr>
              </a:buClr>
            </a:pPr>
            <a:r>
              <a:rPr lang="ru-RU" sz="750" b="1" dirty="0">
                <a:latin typeface="Century Gothic" panose="020B0502020202020204" pitchFamily="34" charset="0"/>
              </a:rPr>
              <a:t>ГАУ КО «Центр ГЧП КО»</a:t>
            </a:r>
          </a:p>
          <a:p>
            <a:pPr algn="r">
              <a:spcBef>
                <a:spcPts val="200"/>
              </a:spcBef>
              <a:buClr>
                <a:schemeClr val="accent1">
                  <a:lumMod val="75000"/>
                </a:schemeClr>
              </a:buClr>
            </a:pPr>
            <a:r>
              <a:rPr lang="ru-RU" sz="750" b="1" dirty="0">
                <a:latin typeface="Century Gothic" panose="020B0502020202020204" pitchFamily="34" charset="0"/>
              </a:rPr>
              <a:t>А.Н. Лукиной</a:t>
            </a:r>
          </a:p>
          <a:p>
            <a:pPr algn="just">
              <a:spcBef>
                <a:spcPts val="200"/>
              </a:spcBef>
              <a:buClr>
                <a:schemeClr val="accent1">
                  <a:lumMod val="75000"/>
                </a:schemeClr>
              </a:buClr>
            </a:pPr>
            <a:endParaRPr lang="ru-RU" sz="750" dirty="0">
              <a:latin typeface="Century Gothic" panose="020B0502020202020204" pitchFamily="34" charset="0"/>
            </a:endParaRPr>
          </a:p>
          <a:p>
            <a:pPr>
              <a:spcBef>
                <a:spcPts val="200"/>
              </a:spcBef>
              <a:buClr>
                <a:schemeClr val="accent1">
                  <a:lumMod val="75000"/>
                </a:schemeClr>
              </a:buClr>
            </a:pPr>
            <a:r>
              <a:rPr lang="ru-RU" sz="750" b="1" dirty="0">
                <a:latin typeface="Century Gothic" panose="020B0502020202020204" pitchFamily="34" charset="0"/>
              </a:rPr>
              <a:t>Уважаемая Анна Николаевна!</a:t>
            </a:r>
          </a:p>
          <a:p>
            <a:pPr>
              <a:spcBef>
                <a:spcPts val="200"/>
              </a:spcBef>
              <a:buClr>
                <a:schemeClr val="accent1">
                  <a:lumMod val="75000"/>
                </a:schemeClr>
              </a:buClr>
            </a:pPr>
            <a:endParaRPr lang="ru-RU" sz="750" b="1" dirty="0">
              <a:latin typeface="Century Gothic" panose="020B0502020202020204" pitchFamily="34" charset="0"/>
            </a:endParaRPr>
          </a:p>
          <a:p>
            <a:pPr algn="just">
              <a:spcBef>
                <a:spcPts val="200"/>
              </a:spcBef>
              <a:buClr>
                <a:schemeClr val="accent1">
                  <a:lumMod val="75000"/>
                </a:schemeClr>
              </a:buClr>
            </a:pPr>
            <a:r>
              <a:rPr lang="ru-RU" sz="750" dirty="0">
                <a:latin typeface="Century Gothic" panose="020B0502020202020204" pitchFamily="34" charset="0"/>
              </a:rPr>
              <a:t>______________ (полное наименование юридического лица) готово выступить с частной концессионной  инициативой согласно ст. 37 ФЗ «О концессионных соглашениях» в отношении реконструкции ____________________ (указываются: адрес, кадастровый № объекта, который будет подлежать реконструкции)(далее – объект). </a:t>
            </a:r>
          </a:p>
          <a:p>
            <a:pPr algn="just">
              <a:spcBef>
                <a:spcPts val="200"/>
              </a:spcBef>
              <a:buClr>
                <a:schemeClr val="accent1">
                  <a:lumMod val="75000"/>
                </a:schemeClr>
              </a:buClr>
            </a:pPr>
            <a:r>
              <a:rPr lang="ru-RU" sz="750" dirty="0">
                <a:latin typeface="Century Gothic" panose="020B0502020202020204" pitchFamily="34" charset="0"/>
              </a:rPr>
              <a:t>	На Объекте будет реализован проект «______________________».</a:t>
            </a:r>
          </a:p>
          <a:p>
            <a:pPr algn="just">
              <a:spcBef>
                <a:spcPts val="200"/>
              </a:spcBef>
              <a:buClr>
                <a:schemeClr val="accent1">
                  <a:lumMod val="75000"/>
                </a:schemeClr>
              </a:buClr>
            </a:pPr>
            <a:r>
              <a:rPr lang="ru-RU" sz="750" dirty="0">
                <a:latin typeface="Century Gothic" panose="020B0502020202020204" pitchFamily="34" charset="0"/>
              </a:rPr>
              <a:t>Общий объем инвестиций, который планируется вложить в реконструкцию Объекта составит ориентировочно ___________ </a:t>
            </a:r>
            <a:r>
              <a:rPr lang="ru-RU" sz="750" dirty="0" err="1">
                <a:latin typeface="Century Gothic" panose="020B0502020202020204" pitchFamily="34" charset="0"/>
              </a:rPr>
              <a:t>млн.руб</a:t>
            </a:r>
            <a:r>
              <a:rPr lang="ru-RU" sz="750" dirty="0">
                <a:latin typeface="Century Gothic" panose="020B0502020202020204" pitchFamily="34" charset="0"/>
              </a:rPr>
              <a:t>. Ориентировочный срок реконструкции объекта составит - __________лет. Реализация проекта планируется путем использования ________________________(указывается источник финансирования проекта: собственные, привлеченные или бюджетные средства).</a:t>
            </a:r>
          </a:p>
          <a:p>
            <a:pPr algn="just">
              <a:spcBef>
                <a:spcPts val="200"/>
              </a:spcBef>
              <a:buClr>
                <a:schemeClr val="accent1">
                  <a:lumMod val="75000"/>
                </a:schemeClr>
              </a:buClr>
            </a:pPr>
            <a:r>
              <a:rPr lang="ru-RU" sz="750" dirty="0">
                <a:latin typeface="Century Gothic" panose="020B0502020202020204" pitchFamily="34" charset="0"/>
              </a:rPr>
              <a:t>	Реализация данного проекта позволит обеспечить__________________________(кратко указывается социально-экономический эффект от реализации проекта и (или) применение новых технологий и(или) оказание услуг по льготным условиям).</a:t>
            </a:r>
          </a:p>
          <a:p>
            <a:pPr algn="just">
              <a:spcBef>
                <a:spcPts val="200"/>
              </a:spcBef>
              <a:buClr>
                <a:schemeClr val="accent1">
                  <a:lumMod val="75000"/>
                </a:schemeClr>
              </a:buClr>
            </a:pPr>
            <a:r>
              <a:rPr lang="ru-RU" sz="750" dirty="0">
                <a:latin typeface="Century Gothic" panose="020B0502020202020204" pitchFamily="34" charset="0"/>
              </a:rPr>
              <a:t>	В целях продолжения динамичной деятельности по формированию предложения         о заключении концессионного соглашения по частной концессионной инициативе </a:t>
            </a:r>
            <a:r>
              <a:rPr lang="ru-RU" sz="750" dirty="0" err="1">
                <a:latin typeface="Century Gothic" panose="020B0502020202020204" pitchFamily="34" charset="0"/>
              </a:rPr>
              <a:t>прсоим</a:t>
            </a:r>
            <a:r>
              <a:rPr lang="ru-RU" sz="750" dirty="0">
                <a:latin typeface="Century Gothic" panose="020B0502020202020204" pitchFamily="34" charset="0"/>
              </a:rPr>
              <a:t>_______________________________ (указываются документы и (или) сведения, которые необходимо получить инвестору).</a:t>
            </a:r>
          </a:p>
          <a:p>
            <a:pPr algn="just">
              <a:spcBef>
                <a:spcPts val="200"/>
              </a:spcBef>
              <a:buClr>
                <a:schemeClr val="accent1">
                  <a:lumMod val="75000"/>
                </a:schemeClr>
              </a:buClr>
            </a:pPr>
            <a:endParaRPr lang="ru-RU" sz="750" dirty="0">
              <a:latin typeface="Century Gothic" panose="020B0502020202020204" pitchFamily="34" charset="0"/>
            </a:endParaRPr>
          </a:p>
          <a:p>
            <a:pPr algn="just">
              <a:spcBef>
                <a:spcPts val="200"/>
              </a:spcBef>
              <a:buClr>
                <a:schemeClr val="accent1">
                  <a:lumMod val="75000"/>
                </a:schemeClr>
              </a:buClr>
            </a:pPr>
            <a:endParaRPr lang="ru-RU" sz="750" dirty="0">
              <a:latin typeface="Century Gothic" panose="020B0502020202020204" pitchFamily="34" charset="0"/>
            </a:endParaRPr>
          </a:p>
          <a:p>
            <a:pPr algn="just">
              <a:spcBef>
                <a:spcPts val="200"/>
              </a:spcBef>
              <a:buClr>
                <a:schemeClr val="accent1">
                  <a:lumMod val="75000"/>
                </a:schemeClr>
              </a:buClr>
            </a:pPr>
            <a:r>
              <a:rPr lang="ru-RU" sz="750" dirty="0">
                <a:latin typeface="Century Gothic" panose="020B0502020202020204" pitchFamily="34" charset="0"/>
              </a:rPr>
              <a:t>Приложение на … л. в … экз.</a:t>
            </a:r>
          </a:p>
          <a:p>
            <a:pPr algn="just">
              <a:spcBef>
                <a:spcPts val="200"/>
              </a:spcBef>
              <a:buClr>
                <a:schemeClr val="accent1">
                  <a:lumMod val="75000"/>
                </a:schemeClr>
              </a:buClr>
            </a:pPr>
            <a:r>
              <a:rPr lang="ru-RU" sz="750" dirty="0">
                <a:latin typeface="Century Gothic" panose="020B0502020202020204" pitchFamily="34" charset="0"/>
              </a:rPr>
              <a:t>Наименование должности___________________________________ ФИО</a:t>
            </a:r>
          </a:p>
          <a:p>
            <a:pPr algn="just">
              <a:spcBef>
                <a:spcPts val="200"/>
              </a:spcBef>
              <a:buClr>
                <a:schemeClr val="accent1">
                  <a:lumMod val="75000"/>
                </a:schemeClr>
              </a:buClr>
            </a:pPr>
            <a:r>
              <a:rPr lang="ru-RU" sz="750" dirty="0">
                <a:latin typeface="Century Gothic" panose="020B0502020202020204" pitchFamily="34" charset="0"/>
              </a:rPr>
              <a:t>                                                                               (подпись)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3EEC443-9DDC-40E1-90C8-41E38DA7BDCD}"/>
              </a:ext>
            </a:extLst>
          </p:cNvPr>
          <p:cNvSpPr txBox="1"/>
          <p:nvPr/>
        </p:nvSpPr>
        <p:spPr>
          <a:xfrm>
            <a:off x="6336206" y="3262701"/>
            <a:ext cx="2737156" cy="443711"/>
          </a:xfrm>
          <a:prstGeom prst="rect">
            <a:avLst/>
          </a:prstGeom>
          <a:noFill/>
        </p:spPr>
        <p:txBody>
          <a:bodyPr wrap="square" lIns="0" tIns="0" rIns="0">
            <a:spAutoFit/>
          </a:bodyPr>
          <a:lstStyle/>
          <a:p>
            <a:pPr>
              <a:spcBef>
                <a:spcPts val="200"/>
              </a:spcBef>
            </a:pPr>
            <a:r>
              <a:rPr lang="ru-RU" sz="750" b="1" u="sng" dirty="0">
                <a:latin typeface="Century Gothic" panose="020B0502020202020204" pitchFamily="34" charset="0"/>
              </a:rPr>
              <a:t>Приложение 5</a:t>
            </a:r>
          </a:p>
          <a:p>
            <a:pPr>
              <a:spcBef>
                <a:spcPts val="200"/>
              </a:spcBef>
            </a:pPr>
            <a:r>
              <a:rPr lang="ru-RU" sz="750" b="1" u="sng" dirty="0">
                <a:latin typeface="Century Gothic" panose="020B0502020202020204" pitchFamily="34" charset="0"/>
              </a:rPr>
              <a:t>(обращение</a:t>
            </a:r>
          </a:p>
          <a:p>
            <a:pPr>
              <a:spcBef>
                <a:spcPts val="200"/>
              </a:spcBef>
            </a:pPr>
            <a:r>
              <a:rPr lang="ru-RU" sz="750" b="1" u="sng" dirty="0">
                <a:latin typeface="Century Gothic" panose="020B0502020202020204" pitchFamily="34" charset="0"/>
              </a:rPr>
              <a:t>потенциального инвестора)</a:t>
            </a:r>
          </a:p>
        </p:txBody>
      </p:sp>
    </p:spTree>
    <p:extLst>
      <p:ext uri="{BB962C8B-B14F-4D97-AF65-F5344CB8AC3E}">
        <p14:creationId xmlns:p14="http://schemas.microsoft.com/office/powerpoint/2010/main" val="2027063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121CB41-2C00-4C71-A2DB-E62636E6C1A7}"/>
              </a:ext>
            </a:extLst>
          </p:cNvPr>
          <p:cNvSpPr txBox="1"/>
          <p:nvPr/>
        </p:nvSpPr>
        <p:spPr>
          <a:xfrm>
            <a:off x="520504" y="422075"/>
            <a:ext cx="9362587" cy="55399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Предварительная деятельность МО в рамках</a:t>
            </a:r>
          </a:p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дальнейшей работы по заключению КС</a:t>
            </a:r>
          </a:p>
        </p:txBody>
      </p:sp>
      <p:graphicFrame>
        <p:nvGraphicFramePr>
          <p:cNvPr id="8" name="Объект 7">
            <a:extLst>
              <a:ext uri="{FF2B5EF4-FFF2-40B4-BE49-F238E27FC236}">
                <a16:creationId xmlns:a16="http://schemas.microsoft.com/office/drawing/2014/main" id="{F4583DE5-84FC-441F-99B8-95B9B920B62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131620" y="288461"/>
          <a:ext cx="1539875" cy="750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9" name="CorelDRAW" r:id="rId3" imgW="1539419" imgH="751522" progId="CorelDraw.Graphic.22">
                  <p:embed/>
                </p:oleObj>
              </mc:Choice>
              <mc:Fallback>
                <p:oleObj name="CorelDRAW" r:id="rId3" imgW="1539419" imgH="751522" progId="CorelDraw.Graphic.22">
                  <p:embed/>
                  <p:pic>
                    <p:nvPicPr>
                      <p:cNvPr id="8" name="Объект 7">
                        <a:extLst>
                          <a:ext uri="{FF2B5EF4-FFF2-40B4-BE49-F238E27FC236}">
                            <a16:creationId xmlns:a16="http://schemas.microsoft.com/office/drawing/2014/main" id="{F4583DE5-84FC-441F-99B8-95B9B920B62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131620" y="288461"/>
                        <a:ext cx="1539875" cy="7508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BAB32F55-188E-45F7-A9BE-2B26CDDC7B93}"/>
              </a:ext>
            </a:extLst>
          </p:cNvPr>
          <p:cNvCxnSpPr/>
          <p:nvPr/>
        </p:nvCxnSpPr>
        <p:spPr>
          <a:xfrm>
            <a:off x="0" y="1060450"/>
            <a:ext cx="12192000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23C8777D-446E-4571-99E8-B7DAE186D19E}"/>
              </a:ext>
            </a:extLst>
          </p:cNvPr>
          <p:cNvCxnSpPr/>
          <p:nvPr/>
        </p:nvCxnSpPr>
        <p:spPr>
          <a:xfrm>
            <a:off x="0" y="1107342"/>
            <a:ext cx="12192000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id="{CAA51B62-B9D9-49D5-A0CC-0BA66C316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32863" y="6308725"/>
            <a:ext cx="2743200" cy="365125"/>
          </a:xfrm>
        </p:spPr>
        <p:txBody>
          <a:bodyPr lIns="0" tIns="0" rIns="0" bIns="0"/>
          <a:lstStyle/>
          <a:p>
            <a:fld id="{7C553308-2061-4E34-9958-4D44C6D49AF9}" type="slidenum">
              <a:rPr lang="ru-RU" smtClean="0"/>
              <a:t>14</a:t>
            </a:fld>
            <a:endParaRPr lang="ru-RU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8CD34B0-BBDD-4EE0-8036-F2BD11780C55}"/>
              </a:ext>
            </a:extLst>
          </p:cNvPr>
          <p:cNvSpPr txBox="1"/>
          <p:nvPr/>
        </p:nvSpPr>
        <p:spPr>
          <a:xfrm>
            <a:off x="2635717" y="1449388"/>
            <a:ext cx="6920565" cy="43088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Заявка на реализацию проекта</a:t>
            </a:r>
          </a:p>
          <a:p>
            <a:pPr algn="ctr"/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со стороны потенциального инвестора</a:t>
            </a:r>
          </a:p>
        </p:txBody>
      </p:sp>
      <p:sp>
        <p:nvSpPr>
          <p:cNvPr id="10" name="Подзаголовок 2">
            <a:extLst>
              <a:ext uri="{FF2B5EF4-FFF2-40B4-BE49-F238E27FC236}">
                <a16:creationId xmlns:a16="http://schemas.microsoft.com/office/drawing/2014/main" id="{A49DBE9B-7956-4D9D-B23D-C4AE3D6888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0504" y="2109117"/>
            <a:ext cx="5350291" cy="514508"/>
          </a:xfrm>
        </p:spPr>
        <p:txBody>
          <a:bodyPr lIns="0" tIns="0" rIns="0" bIns="0" numCol="1" spcCol="360000" anchor="t">
            <a:noAutofit/>
          </a:bodyPr>
          <a:lstStyle/>
          <a:p>
            <a:pPr algn="just">
              <a:spcBef>
                <a:spcPts val="200"/>
              </a:spcBef>
              <a:buClr>
                <a:schemeClr val="accent1">
                  <a:lumMod val="75000"/>
                </a:schemeClr>
              </a:buClr>
            </a:pPr>
            <a:r>
              <a:rPr lang="ru-RU" sz="750" b="1" u="sng" dirty="0">
                <a:latin typeface="Century Gothic" panose="020B0502020202020204" pitchFamily="34" charset="0"/>
              </a:rPr>
              <a:t>Приложение 6</a:t>
            </a:r>
          </a:p>
          <a:p>
            <a:pPr algn="just">
              <a:spcBef>
                <a:spcPts val="200"/>
              </a:spcBef>
              <a:buClr>
                <a:schemeClr val="accent1">
                  <a:lumMod val="75000"/>
                </a:schemeClr>
              </a:buClr>
            </a:pPr>
            <a:r>
              <a:rPr lang="ru-RU" sz="750" dirty="0">
                <a:latin typeface="Century Gothic" panose="020B0502020202020204" pitchFamily="34" charset="0"/>
              </a:rPr>
              <a:t>Просим Вас рассмотреть возможность реализации проекта (указать название проекта) на территории Калужской области с использованием механизма государственно-частного партнерства и сообщаем Вам следующие характеристики и информацию о предприятии/компании*</a:t>
            </a:r>
          </a:p>
        </p:txBody>
      </p:sp>
      <p:sp>
        <p:nvSpPr>
          <p:cNvPr id="19" name="Подзаголовок 2">
            <a:extLst>
              <a:ext uri="{FF2B5EF4-FFF2-40B4-BE49-F238E27FC236}">
                <a16:creationId xmlns:a16="http://schemas.microsoft.com/office/drawing/2014/main" id="{82385EA3-D8F1-430D-B630-5ABB741C0ED6}"/>
              </a:ext>
            </a:extLst>
          </p:cNvPr>
          <p:cNvSpPr txBox="1">
            <a:spLocks/>
          </p:cNvSpPr>
          <p:nvPr/>
        </p:nvSpPr>
        <p:spPr>
          <a:xfrm>
            <a:off x="6321204" y="5994895"/>
            <a:ext cx="5350291" cy="365120"/>
          </a:xfrm>
          <a:prstGeom prst="rect">
            <a:avLst/>
          </a:prstGeom>
        </p:spPr>
        <p:txBody>
          <a:bodyPr vert="horz" lIns="0" tIns="0" rIns="0" bIns="0" numCol="1" spcCol="36000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buClr>
                <a:schemeClr val="accent1">
                  <a:lumMod val="75000"/>
                </a:schemeClr>
              </a:buClr>
            </a:pPr>
            <a:r>
              <a:rPr lang="ru-RU" sz="750" dirty="0">
                <a:latin typeface="Century Gothic" panose="020B0502020202020204" pitchFamily="34" charset="0"/>
              </a:rPr>
              <a:t>*Все технические характеристики предоставляются в единицах измерения, указанных в бланке заявки.</a:t>
            </a:r>
          </a:p>
          <a:p>
            <a:pPr algn="just">
              <a:spcBef>
                <a:spcPts val="0"/>
              </a:spcBef>
              <a:buClr>
                <a:schemeClr val="accent1">
                  <a:lumMod val="75000"/>
                </a:schemeClr>
              </a:buClr>
            </a:pPr>
            <a:endParaRPr lang="ru-RU" sz="750" dirty="0">
              <a:latin typeface="Century Gothic" panose="020B0502020202020204" pitchFamily="34" charset="0"/>
            </a:endParaRPr>
          </a:p>
          <a:p>
            <a:pPr algn="just">
              <a:spcBef>
                <a:spcPts val="0"/>
              </a:spcBef>
              <a:buClr>
                <a:schemeClr val="accent1">
                  <a:lumMod val="75000"/>
                </a:schemeClr>
              </a:buClr>
            </a:pPr>
            <a:r>
              <a:rPr lang="ru-RU" sz="750" b="1" dirty="0">
                <a:latin typeface="Century Gothic" panose="020B0502020202020204" pitchFamily="34" charset="0"/>
              </a:rPr>
              <a:t>Заполняя заявку, Вы соглашаетесь на обработку представленных данных.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3D3206C-7151-4C8E-9B30-8BD5A2238A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761" y="2623625"/>
            <a:ext cx="5006640" cy="368910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D6E0CD5-1F76-4D3B-8F09-C14AC898B84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3221" y="2093523"/>
            <a:ext cx="5179283" cy="3680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4927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одзаголовок 2">
            <a:extLst>
              <a:ext uri="{FF2B5EF4-FFF2-40B4-BE49-F238E27FC236}">
                <a16:creationId xmlns:a16="http://schemas.microsoft.com/office/drawing/2014/main" id="{2298D1C8-13B0-4ABF-9078-931E208A85C8}"/>
              </a:ext>
            </a:extLst>
          </p:cNvPr>
          <p:cNvSpPr txBox="1">
            <a:spLocks/>
          </p:cNvSpPr>
          <p:nvPr/>
        </p:nvSpPr>
        <p:spPr>
          <a:xfrm>
            <a:off x="515938" y="1793633"/>
            <a:ext cx="11155557" cy="2152356"/>
          </a:xfrm>
          <a:prstGeom prst="rect">
            <a:avLst/>
          </a:prstGeom>
        </p:spPr>
        <p:txBody>
          <a:bodyPr vert="horz" lIns="0" tIns="0" rIns="0" bIns="0" numCol="2" spcCol="36000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500"/>
              </a:spcBef>
              <a:buClr>
                <a:schemeClr val="accent1">
                  <a:lumMod val="75000"/>
                </a:schemeClr>
              </a:buClr>
            </a:pPr>
            <a:r>
              <a:rPr lang="ru-RU" sz="900" b="1" dirty="0">
                <a:latin typeface="Century Gothic" panose="020B0502020202020204" pitchFamily="34" charset="0"/>
              </a:rPr>
              <a:t>Содержание концепции позволяет: </a:t>
            </a:r>
          </a:p>
          <a:p>
            <a:pPr marL="171450" indent="-171450" algn="just">
              <a:spcBef>
                <a:spcPts val="500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900" dirty="0">
                <a:latin typeface="Century Gothic" panose="020B0502020202020204" pitchFamily="34" charset="0"/>
              </a:rPr>
              <a:t>оценить эффективность реализации Проекта на основе ГЧП; </a:t>
            </a:r>
          </a:p>
          <a:p>
            <a:pPr marL="171450" indent="-171450" algn="just">
              <a:spcBef>
                <a:spcPts val="500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900" dirty="0">
                <a:latin typeface="Century Gothic" panose="020B0502020202020204" pitchFamily="34" charset="0"/>
              </a:rPr>
              <a:t>сформировать цели и задачи Проекта;</a:t>
            </a:r>
          </a:p>
          <a:p>
            <a:pPr marL="171450" indent="-171450" algn="just">
              <a:spcBef>
                <a:spcPts val="500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900" dirty="0">
                <a:latin typeface="Century Gothic" panose="020B0502020202020204" pitchFamily="34" charset="0"/>
              </a:rPr>
              <a:t>дать представление о распределении рисков; </a:t>
            </a:r>
          </a:p>
          <a:p>
            <a:pPr marL="171450" indent="-171450" algn="just">
              <a:spcBef>
                <a:spcPts val="500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900" dirty="0">
                <a:latin typeface="Century Gothic" panose="020B0502020202020204" pitchFamily="34" charset="0"/>
              </a:rPr>
              <a:t>а также определить финансовую эффективность Проекта для частных инвесторов и для бюджета.</a:t>
            </a:r>
          </a:p>
          <a:p>
            <a:pPr algn="just">
              <a:spcBef>
                <a:spcPts val="500"/>
              </a:spcBef>
              <a:buClr>
                <a:schemeClr val="accent1">
                  <a:lumMod val="75000"/>
                </a:schemeClr>
              </a:buClr>
            </a:pPr>
            <a:endParaRPr lang="ru-RU" sz="900" dirty="0">
              <a:latin typeface="Century Gothic" panose="020B0502020202020204" pitchFamily="34" charset="0"/>
            </a:endParaRPr>
          </a:p>
          <a:p>
            <a:pPr algn="just">
              <a:spcBef>
                <a:spcPts val="500"/>
              </a:spcBef>
              <a:buClr>
                <a:schemeClr val="accent1">
                  <a:lumMod val="75000"/>
                </a:schemeClr>
              </a:buClr>
            </a:pPr>
            <a:r>
              <a:rPr lang="ru-RU" sz="900" b="1" dirty="0">
                <a:latin typeface="Century Gothic" panose="020B0502020202020204" pitchFamily="34" charset="0"/>
              </a:rPr>
              <a:t>Для концепции проекта необходимо определить:</a:t>
            </a:r>
          </a:p>
          <a:p>
            <a:pPr marL="171450" indent="-171450" algn="just">
              <a:spcBef>
                <a:spcPts val="500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900" dirty="0">
                <a:latin typeface="Century Gothic" panose="020B0502020202020204" pitchFamily="34" charset="0"/>
              </a:rPr>
              <a:t>цель проекта;</a:t>
            </a:r>
          </a:p>
          <a:p>
            <a:pPr marL="171450" indent="-171450" algn="just">
              <a:spcBef>
                <a:spcPts val="500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900" dirty="0">
                <a:latin typeface="Century Gothic" panose="020B0502020202020204" pitchFamily="34" charset="0"/>
              </a:rPr>
              <a:t>определить возможность создания или реконструкции объекта с помощью концессионного соглашения; </a:t>
            </a:r>
          </a:p>
          <a:p>
            <a:pPr marL="171450" indent="-171450" algn="just">
              <a:spcBef>
                <a:spcPts val="500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900" dirty="0">
                <a:latin typeface="Century Gothic" panose="020B0502020202020204" pitchFamily="34" charset="0"/>
              </a:rPr>
              <a:t>описать технические параметры объекта;</a:t>
            </a:r>
          </a:p>
          <a:p>
            <a:pPr marL="171450" indent="-171450" algn="just">
              <a:spcBef>
                <a:spcPts val="500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900" dirty="0">
                <a:latin typeface="Century Gothic" panose="020B0502020202020204" pitchFamily="34" charset="0"/>
              </a:rPr>
              <a:t>существенные условия соглашения;</a:t>
            </a:r>
          </a:p>
          <a:p>
            <a:pPr marL="171450" indent="-171450" algn="just">
              <a:spcBef>
                <a:spcPts val="500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900" dirty="0">
                <a:latin typeface="Century Gothic" panose="020B0502020202020204" pitchFamily="34" charset="0"/>
              </a:rPr>
              <a:t>социальный эффект от реализации проекта;</a:t>
            </a:r>
          </a:p>
          <a:p>
            <a:pPr marL="171450" indent="-171450" algn="just">
              <a:spcBef>
                <a:spcPts val="500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900" dirty="0">
                <a:latin typeface="Century Gothic" panose="020B0502020202020204" pitchFamily="34" charset="0"/>
              </a:rPr>
              <a:t>ориентировочная стоимость и источники финансирования; </a:t>
            </a:r>
          </a:p>
          <a:p>
            <a:pPr marL="171450" indent="-171450" algn="just">
              <a:spcBef>
                <a:spcPts val="500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900" dirty="0">
                <a:latin typeface="Century Gothic" panose="020B0502020202020204" pitchFamily="34" charset="0"/>
              </a:rPr>
              <a:t>привлекательность проекта для частного партнера.</a:t>
            </a:r>
          </a:p>
          <a:p>
            <a:pPr algn="just">
              <a:spcBef>
                <a:spcPts val="500"/>
              </a:spcBef>
              <a:buClr>
                <a:schemeClr val="accent1">
                  <a:lumMod val="75000"/>
                </a:schemeClr>
              </a:buClr>
            </a:pPr>
            <a:endParaRPr lang="ru-RU" sz="900" dirty="0">
              <a:latin typeface="Century Gothic" panose="020B0502020202020204" pitchFamily="34" charset="0"/>
            </a:endParaRPr>
          </a:p>
          <a:p>
            <a:pPr algn="just">
              <a:spcBef>
                <a:spcPts val="500"/>
              </a:spcBef>
              <a:buClr>
                <a:schemeClr val="accent1">
                  <a:lumMod val="75000"/>
                </a:schemeClr>
              </a:buClr>
            </a:pPr>
            <a:r>
              <a:rPr lang="ru-RU" sz="900" b="1" dirty="0">
                <a:latin typeface="Century Gothic" panose="020B0502020202020204" pitchFamily="34" charset="0"/>
              </a:rPr>
              <a:t>Концепция должна показать, что проект является:</a:t>
            </a:r>
          </a:p>
          <a:p>
            <a:pPr marL="171450" indent="-171450" algn="just">
              <a:spcBef>
                <a:spcPts val="500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900" dirty="0">
                <a:latin typeface="Century Gothic" panose="020B0502020202020204" pitchFamily="34" charset="0"/>
              </a:rPr>
              <a:t>реализуемым юридически;</a:t>
            </a:r>
          </a:p>
          <a:p>
            <a:pPr marL="171450" indent="-171450" algn="just">
              <a:spcBef>
                <a:spcPts val="500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900" dirty="0">
                <a:latin typeface="Century Gothic" panose="020B0502020202020204" pitchFamily="34" charset="0"/>
              </a:rPr>
              <a:t>финансово управляемым;</a:t>
            </a:r>
          </a:p>
          <a:p>
            <a:pPr marL="171450" indent="-171450" algn="just">
              <a:spcBef>
                <a:spcPts val="500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900" dirty="0">
                <a:latin typeface="Century Gothic" panose="020B0502020202020204" pitchFamily="34" charset="0"/>
              </a:rPr>
              <a:t>рентабельным;</a:t>
            </a:r>
          </a:p>
          <a:p>
            <a:pPr marL="171450" indent="-171450" algn="just">
              <a:spcBef>
                <a:spcPts val="500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900" dirty="0">
                <a:latin typeface="Century Gothic" panose="020B0502020202020204" pitchFamily="34" charset="0"/>
              </a:rPr>
              <a:t>обеспечивающим хорошее распределение рисков;</a:t>
            </a:r>
          </a:p>
          <a:p>
            <a:pPr marL="171450" indent="-171450" algn="just">
              <a:spcBef>
                <a:spcPts val="500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900" dirty="0">
                <a:latin typeface="Century Gothic" panose="020B0502020202020204" pitchFamily="34" charset="0"/>
              </a:rPr>
              <a:t>достигающим хорошего качества по разумной цене.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121CB41-2C00-4C71-A2DB-E62636E6C1A7}"/>
              </a:ext>
            </a:extLst>
          </p:cNvPr>
          <p:cNvSpPr txBox="1"/>
          <p:nvPr/>
        </p:nvSpPr>
        <p:spPr>
          <a:xfrm>
            <a:off x="520504" y="422075"/>
            <a:ext cx="9362587" cy="55399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Правовая схема заключения</a:t>
            </a:r>
          </a:p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концессионного соглашения</a:t>
            </a:r>
          </a:p>
        </p:txBody>
      </p:sp>
      <p:graphicFrame>
        <p:nvGraphicFramePr>
          <p:cNvPr id="8" name="Объект 7">
            <a:extLst>
              <a:ext uri="{FF2B5EF4-FFF2-40B4-BE49-F238E27FC236}">
                <a16:creationId xmlns:a16="http://schemas.microsoft.com/office/drawing/2014/main" id="{F4583DE5-84FC-441F-99B8-95B9B920B62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131620" y="288461"/>
          <a:ext cx="1539875" cy="750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3" name="CorelDRAW" r:id="rId3" imgW="1539419" imgH="751522" progId="CorelDraw.Graphic.22">
                  <p:embed/>
                </p:oleObj>
              </mc:Choice>
              <mc:Fallback>
                <p:oleObj name="CorelDRAW" r:id="rId3" imgW="1539419" imgH="751522" progId="CorelDraw.Graphic.22">
                  <p:embed/>
                  <p:pic>
                    <p:nvPicPr>
                      <p:cNvPr id="8" name="Объект 7">
                        <a:extLst>
                          <a:ext uri="{FF2B5EF4-FFF2-40B4-BE49-F238E27FC236}">
                            <a16:creationId xmlns:a16="http://schemas.microsoft.com/office/drawing/2014/main" id="{F4583DE5-84FC-441F-99B8-95B9B920B62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131620" y="288461"/>
                        <a:ext cx="1539875" cy="7508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BAB32F55-188E-45F7-A9BE-2B26CDDC7B93}"/>
              </a:ext>
            </a:extLst>
          </p:cNvPr>
          <p:cNvCxnSpPr/>
          <p:nvPr/>
        </p:nvCxnSpPr>
        <p:spPr>
          <a:xfrm>
            <a:off x="0" y="1060450"/>
            <a:ext cx="12192000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23C8777D-446E-4571-99E8-B7DAE186D19E}"/>
              </a:ext>
            </a:extLst>
          </p:cNvPr>
          <p:cNvCxnSpPr/>
          <p:nvPr/>
        </p:nvCxnSpPr>
        <p:spPr>
          <a:xfrm>
            <a:off x="0" y="1107342"/>
            <a:ext cx="12192000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id="{CAA51B62-B9D9-49D5-A0CC-0BA66C316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32863" y="6308725"/>
            <a:ext cx="2743200" cy="365125"/>
          </a:xfrm>
        </p:spPr>
        <p:txBody>
          <a:bodyPr lIns="0" tIns="0" rIns="0" bIns="0"/>
          <a:lstStyle/>
          <a:p>
            <a:fld id="{7C553308-2061-4E34-9958-4D44C6D49AF9}" type="slidenum">
              <a:rPr lang="ru-RU" smtClean="0"/>
              <a:t>15</a:t>
            </a:fld>
            <a:endParaRPr lang="ru-RU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8CD34B0-BBDD-4EE0-8036-F2BD11780C55}"/>
              </a:ext>
            </a:extLst>
          </p:cNvPr>
          <p:cNvSpPr txBox="1"/>
          <p:nvPr/>
        </p:nvSpPr>
        <p:spPr>
          <a:xfrm>
            <a:off x="2635717" y="1449388"/>
            <a:ext cx="6920565" cy="21544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Концепция проекта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F2D999F-7805-47B5-BBCC-D8750C28F4C4}"/>
              </a:ext>
            </a:extLst>
          </p:cNvPr>
          <p:cNvSpPr txBox="1"/>
          <p:nvPr/>
        </p:nvSpPr>
        <p:spPr>
          <a:xfrm>
            <a:off x="520505" y="4461325"/>
            <a:ext cx="11155558" cy="21544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Законодательство, правовое регулирование ГЧП</a:t>
            </a:r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id="{2745DFF3-BE70-481D-AB9C-B2040A564020}"/>
              </a:ext>
            </a:extLst>
          </p:cNvPr>
          <p:cNvSpPr/>
          <p:nvPr/>
        </p:nvSpPr>
        <p:spPr>
          <a:xfrm>
            <a:off x="3417722" y="4942906"/>
            <a:ext cx="5351988" cy="513143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Федеральный закон от 21.07.2005 N 115-ФЗ</a:t>
            </a:r>
          </a:p>
          <a:p>
            <a:pPr algn="ctr"/>
            <a:r>
              <a:rPr lang="ru-RU" sz="12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«О концессионных соглашениях»</a:t>
            </a:r>
          </a:p>
        </p:txBody>
      </p:sp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id="{B2DAB16E-73DA-493D-A709-F381F2551110}"/>
              </a:ext>
            </a:extLst>
          </p:cNvPr>
          <p:cNvSpPr/>
          <p:nvPr/>
        </p:nvSpPr>
        <p:spPr>
          <a:xfrm>
            <a:off x="3419211" y="5795582"/>
            <a:ext cx="2452589" cy="513143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Статья 25</a:t>
            </a:r>
          </a:p>
          <a:p>
            <a:pPr algn="ctr"/>
            <a:r>
              <a:rPr lang="ru-RU" sz="1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Конкурсная комиссия</a:t>
            </a:r>
          </a:p>
        </p:txBody>
      </p:sp>
      <p:sp>
        <p:nvSpPr>
          <p:cNvPr id="22" name="Прямоугольник: скругленные углы 21">
            <a:extLst>
              <a:ext uri="{FF2B5EF4-FFF2-40B4-BE49-F238E27FC236}">
                <a16:creationId xmlns:a16="http://schemas.microsoft.com/office/drawing/2014/main" id="{600B68BB-783F-4EC5-B45C-E2AAA9082623}"/>
              </a:ext>
            </a:extLst>
          </p:cNvPr>
          <p:cNvSpPr/>
          <p:nvPr/>
        </p:nvSpPr>
        <p:spPr>
          <a:xfrm>
            <a:off x="6320200" y="5795582"/>
            <a:ext cx="2452589" cy="513143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Статья 37</a:t>
            </a:r>
          </a:p>
          <a:p>
            <a:pPr algn="ctr"/>
            <a:r>
              <a:rPr lang="ru-RU" sz="1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Заключение КС</a:t>
            </a:r>
          </a:p>
          <a:p>
            <a:pPr algn="ctr"/>
            <a:r>
              <a:rPr lang="ru-RU" sz="1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без проведения конкурса</a:t>
            </a:r>
          </a:p>
        </p:txBody>
      </p:sp>
      <p:cxnSp>
        <p:nvCxnSpPr>
          <p:cNvPr id="23" name="Прямая со стрелкой 22">
            <a:extLst>
              <a:ext uri="{FF2B5EF4-FFF2-40B4-BE49-F238E27FC236}">
                <a16:creationId xmlns:a16="http://schemas.microsoft.com/office/drawing/2014/main" id="{C3F6432F-C7D5-4A9A-ACB9-3617667E7F84}"/>
              </a:ext>
            </a:extLst>
          </p:cNvPr>
          <p:cNvCxnSpPr>
            <a:cxnSpLocks/>
            <a:endCxn id="21" idx="0"/>
          </p:cNvCxnSpPr>
          <p:nvPr/>
        </p:nvCxnSpPr>
        <p:spPr>
          <a:xfrm flipH="1">
            <a:off x="4645506" y="5456049"/>
            <a:ext cx="800511" cy="339533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>
            <a:extLst>
              <a:ext uri="{FF2B5EF4-FFF2-40B4-BE49-F238E27FC236}">
                <a16:creationId xmlns:a16="http://schemas.microsoft.com/office/drawing/2014/main" id="{38F561AF-5EB1-42A2-93A7-E5463D188FE7}"/>
              </a:ext>
            </a:extLst>
          </p:cNvPr>
          <p:cNvCxnSpPr>
            <a:cxnSpLocks/>
            <a:endCxn id="22" idx="0"/>
          </p:cNvCxnSpPr>
          <p:nvPr/>
        </p:nvCxnSpPr>
        <p:spPr>
          <a:xfrm>
            <a:off x="6745985" y="5456049"/>
            <a:ext cx="800510" cy="339533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20444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121CB41-2C00-4C71-A2DB-E62636E6C1A7}"/>
              </a:ext>
            </a:extLst>
          </p:cNvPr>
          <p:cNvSpPr txBox="1"/>
          <p:nvPr/>
        </p:nvSpPr>
        <p:spPr>
          <a:xfrm>
            <a:off x="520504" y="422075"/>
            <a:ext cx="9362587" cy="55399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Правовая схема заключения</a:t>
            </a:r>
          </a:p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концессионного соглашения</a:t>
            </a:r>
          </a:p>
        </p:txBody>
      </p:sp>
      <p:graphicFrame>
        <p:nvGraphicFramePr>
          <p:cNvPr id="8" name="Объект 7">
            <a:extLst>
              <a:ext uri="{FF2B5EF4-FFF2-40B4-BE49-F238E27FC236}">
                <a16:creationId xmlns:a16="http://schemas.microsoft.com/office/drawing/2014/main" id="{F4583DE5-84FC-441F-99B8-95B9B920B62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131620" y="288461"/>
          <a:ext cx="1539875" cy="750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5" name="CorelDRAW" r:id="rId3" imgW="1539419" imgH="751522" progId="CorelDraw.Graphic.22">
                  <p:embed/>
                </p:oleObj>
              </mc:Choice>
              <mc:Fallback>
                <p:oleObj name="CorelDRAW" r:id="rId3" imgW="1539419" imgH="751522" progId="CorelDraw.Graphic.22">
                  <p:embed/>
                  <p:pic>
                    <p:nvPicPr>
                      <p:cNvPr id="8" name="Объект 7">
                        <a:extLst>
                          <a:ext uri="{FF2B5EF4-FFF2-40B4-BE49-F238E27FC236}">
                            <a16:creationId xmlns:a16="http://schemas.microsoft.com/office/drawing/2014/main" id="{F4583DE5-84FC-441F-99B8-95B9B920B62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131620" y="288461"/>
                        <a:ext cx="1539875" cy="7508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BAB32F55-188E-45F7-A9BE-2B26CDDC7B93}"/>
              </a:ext>
            </a:extLst>
          </p:cNvPr>
          <p:cNvCxnSpPr/>
          <p:nvPr/>
        </p:nvCxnSpPr>
        <p:spPr>
          <a:xfrm>
            <a:off x="0" y="1060450"/>
            <a:ext cx="12192000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23C8777D-446E-4571-99E8-B7DAE186D19E}"/>
              </a:ext>
            </a:extLst>
          </p:cNvPr>
          <p:cNvCxnSpPr/>
          <p:nvPr/>
        </p:nvCxnSpPr>
        <p:spPr>
          <a:xfrm>
            <a:off x="0" y="1107342"/>
            <a:ext cx="12192000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id="{CAA51B62-B9D9-49D5-A0CC-0BA66C316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32863" y="6308725"/>
            <a:ext cx="2743200" cy="365125"/>
          </a:xfrm>
        </p:spPr>
        <p:txBody>
          <a:bodyPr lIns="0" tIns="0" rIns="0" bIns="0"/>
          <a:lstStyle/>
          <a:p>
            <a:fld id="{7C553308-2061-4E34-9958-4D44C6D49AF9}" type="slidenum">
              <a:rPr lang="ru-RU" smtClean="0"/>
              <a:t>16</a:t>
            </a:fld>
            <a:endParaRPr lang="ru-RU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8CD34B0-BBDD-4EE0-8036-F2BD11780C55}"/>
              </a:ext>
            </a:extLst>
          </p:cNvPr>
          <p:cNvSpPr txBox="1"/>
          <p:nvPr/>
        </p:nvSpPr>
        <p:spPr>
          <a:xfrm>
            <a:off x="2635717" y="1449388"/>
            <a:ext cx="6920565" cy="43088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Порядок заключения концессионного</a:t>
            </a:r>
          </a:p>
          <a:p>
            <a:pPr algn="ctr"/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соглашения по конкурсу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97302EF-E8C0-4047-94A0-655AAF0043A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414" y="2092966"/>
            <a:ext cx="10075172" cy="4201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6265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121CB41-2C00-4C71-A2DB-E62636E6C1A7}"/>
              </a:ext>
            </a:extLst>
          </p:cNvPr>
          <p:cNvSpPr txBox="1"/>
          <p:nvPr/>
        </p:nvSpPr>
        <p:spPr>
          <a:xfrm>
            <a:off x="520504" y="422075"/>
            <a:ext cx="9362587" cy="55399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Предварительная деятельность МО в рамках</a:t>
            </a:r>
          </a:p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дальнейшей работы по заключению КС</a:t>
            </a:r>
          </a:p>
        </p:txBody>
      </p:sp>
      <p:graphicFrame>
        <p:nvGraphicFramePr>
          <p:cNvPr id="8" name="Объект 7">
            <a:extLst>
              <a:ext uri="{FF2B5EF4-FFF2-40B4-BE49-F238E27FC236}">
                <a16:creationId xmlns:a16="http://schemas.microsoft.com/office/drawing/2014/main" id="{F4583DE5-84FC-441F-99B8-95B9B920B62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131620" y="288461"/>
          <a:ext cx="1539875" cy="750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8" name="CorelDRAW" r:id="rId3" imgW="1539419" imgH="751522" progId="CorelDraw.Graphic.22">
                  <p:embed/>
                </p:oleObj>
              </mc:Choice>
              <mc:Fallback>
                <p:oleObj name="CorelDRAW" r:id="rId3" imgW="1539419" imgH="751522" progId="CorelDraw.Graphic.22">
                  <p:embed/>
                  <p:pic>
                    <p:nvPicPr>
                      <p:cNvPr id="8" name="Объект 7">
                        <a:extLst>
                          <a:ext uri="{FF2B5EF4-FFF2-40B4-BE49-F238E27FC236}">
                            <a16:creationId xmlns:a16="http://schemas.microsoft.com/office/drawing/2014/main" id="{F4583DE5-84FC-441F-99B8-95B9B920B62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131620" y="288461"/>
                        <a:ext cx="1539875" cy="7508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BAB32F55-188E-45F7-A9BE-2B26CDDC7B93}"/>
              </a:ext>
            </a:extLst>
          </p:cNvPr>
          <p:cNvCxnSpPr/>
          <p:nvPr/>
        </p:nvCxnSpPr>
        <p:spPr>
          <a:xfrm>
            <a:off x="0" y="1060450"/>
            <a:ext cx="12192000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23C8777D-446E-4571-99E8-B7DAE186D19E}"/>
              </a:ext>
            </a:extLst>
          </p:cNvPr>
          <p:cNvCxnSpPr/>
          <p:nvPr/>
        </p:nvCxnSpPr>
        <p:spPr>
          <a:xfrm>
            <a:off x="0" y="1107342"/>
            <a:ext cx="12192000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id="{CAA51B62-B9D9-49D5-A0CC-0BA66C316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32863" y="6308725"/>
            <a:ext cx="2743200" cy="365125"/>
          </a:xfrm>
        </p:spPr>
        <p:txBody>
          <a:bodyPr lIns="0" tIns="0" rIns="0" bIns="0"/>
          <a:lstStyle/>
          <a:p>
            <a:fld id="{7C553308-2061-4E34-9958-4D44C6D49AF9}" type="slidenum">
              <a:rPr lang="ru-RU" smtClean="0"/>
              <a:t>17</a:t>
            </a:fld>
            <a:endParaRPr lang="ru-RU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4CC270E-9AAE-4905-8A67-4B585A6C11BA}"/>
              </a:ext>
            </a:extLst>
          </p:cNvPr>
          <p:cNvSpPr txBox="1"/>
          <p:nvPr/>
        </p:nvSpPr>
        <p:spPr>
          <a:xfrm>
            <a:off x="2635717" y="1449388"/>
            <a:ext cx="6920565" cy="43088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Схема заключения КС</a:t>
            </a:r>
          </a:p>
          <a:p>
            <a:pPr algn="ctr"/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по частной концессионной инициативе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FEBF111-A630-4307-8322-8884BF29C85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815" y="2045868"/>
            <a:ext cx="8881280" cy="426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9621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121CB41-2C00-4C71-A2DB-E62636E6C1A7}"/>
              </a:ext>
            </a:extLst>
          </p:cNvPr>
          <p:cNvSpPr txBox="1"/>
          <p:nvPr/>
        </p:nvSpPr>
        <p:spPr>
          <a:xfrm>
            <a:off x="520504" y="422075"/>
            <a:ext cx="9362587" cy="55399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Методические рекомендации по подготовке</a:t>
            </a:r>
          </a:p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финансовой модели ГЧП-проекта</a:t>
            </a:r>
          </a:p>
        </p:txBody>
      </p:sp>
      <p:graphicFrame>
        <p:nvGraphicFramePr>
          <p:cNvPr id="8" name="Объект 7">
            <a:extLst>
              <a:ext uri="{FF2B5EF4-FFF2-40B4-BE49-F238E27FC236}">
                <a16:creationId xmlns:a16="http://schemas.microsoft.com/office/drawing/2014/main" id="{F4583DE5-84FC-441F-99B8-95B9B920B62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131620" y="288461"/>
          <a:ext cx="1539875" cy="750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2" name="CorelDRAW" r:id="rId3" imgW="1539419" imgH="751522" progId="CorelDraw.Graphic.22">
                  <p:embed/>
                </p:oleObj>
              </mc:Choice>
              <mc:Fallback>
                <p:oleObj name="CorelDRAW" r:id="rId3" imgW="1539419" imgH="751522" progId="CorelDraw.Graphic.22">
                  <p:embed/>
                  <p:pic>
                    <p:nvPicPr>
                      <p:cNvPr id="8" name="Объект 7">
                        <a:extLst>
                          <a:ext uri="{FF2B5EF4-FFF2-40B4-BE49-F238E27FC236}">
                            <a16:creationId xmlns:a16="http://schemas.microsoft.com/office/drawing/2014/main" id="{F4583DE5-84FC-441F-99B8-95B9B920B62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131620" y="288461"/>
                        <a:ext cx="1539875" cy="7508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BAB32F55-188E-45F7-A9BE-2B26CDDC7B93}"/>
              </a:ext>
            </a:extLst>
          </p:cNvPr>
          <p:cNvCxnSpPr/>
          <p:nvPr/>
        </p:nvCxnSpPr>
        <p:spPr>
          <a:xfrm>
            <a:off x="0" y="1060450"/>
            <a:ext cx="12192000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23C8777D-446E-4571-99E8-B7DAE186D19E}"/>
              </a:ext>
            </a:extLst>
          </p:cNvPr>
          <p:cNvCxnSpPr/>
          <p:nvPr/>
        </p:nvCxnSpPr>
        <p:spPr>
          <a:xfrm>
            <a:off x="0" y="1107342"/>
            <a:ext cx="12192000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id="{CAA51B62-B9D9-49D5-A0CC-0BA66C316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32863" y="6308725"/>
            <a:ext cx="2743200" cy="365125"/>
          </a:xfrm>
        </p:spPr>
        <p:txBody>
          <a:bodyPr lIns="0" tIns="0" rIns="0" bIns="0"/>
          <a:lstStyle/>
          <a:p>
            <a:fld id="{7C553308-2061-4E34-9958-4D44C6D49AF9}" type="slidenum">
              <a:rPr lang="ru-RU" smtClean="0"/>
              <a:t>18</a:t>
            </a:fld>
            <a:endParaRPr lang="ru-RU" dirty="0"/>
          </a:p>
        </p:txBody>
      </p:sp>
      <p:sp>
        <p:nvSpPr>
          <p:cNvPr id="13" name="Подзаголовок 2">
            <a:extLst>
              <a:ext uri="{FF2B5EF4-FFF2-40B4-BE49-F238E27FC236}">
                <a16:creationId xmlns:a16="http://schemas.microsoft.com/office/drawing/2014/main" id="{340B671B-49FF-4426-ADD3-93091747B5B3}"/>
              </a:ext>
            </a:extLst>
          </p:cNvPr>
          <p:cNvSpPr txBox="1">
            <a:spLocks/>
          </p:cNvSpPr>
          <p:nvPr/>
        </p:nvSpPr>
        <p:spPr>
          <a:xfrm>
            <a:off x="515938" y="1449391"/>
            <a:ext cx="11155557" cy="4859329"/>
          </a:xfrm>
          <a:prstGeom prst="rect">
            <a:avLst/>
          </a:prstGeom>
        </p:spPr>
        <p:txBody>
          <a:bodyPr vert="horz" lIns="0" tIns="0" rIns="0" bIns="0" numCol="2" spcCol="36000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Clr>
                <a:schemeClr val="accent1">
                  <a:lumMod val="75000"/>
                </a:schemeClr>
              </a:buClr>
            </a:pPr>
            <a:r>
              <a:rPr lang="ru-RU" sz="10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Финансовая модель позволяет решать следующие задачи:</a:t>
            </a:r>
          </a:p>
          <a:p>
            <a:pPr marL="228600" indent="-228600" algn="just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000" dirty="0">
                <a:latin typeface="Century Gothic" panose="020B0502020202020204" pitchFamily="34" charset="0"/>
              </a:rPr>
              <a:t>моделирование денежных потоков и оценка финансового состояния  предприятия  с  учетом  реализуемого  проекта;</a:t>
            </a:r>
          </a:p>
          <a:p>
            <a:pPr marL="228600" indent="-228600" algn="just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000" dirty="0">
                <a:latin typeface="Century Gothic" panose="020B0502020202020204" pitchFamily="34" charset="0"/>
              </a:rPr>
              <a:t>определение оптимальных вариантов возможного финансирования и наглядное отображение движения ресурсов привлекаемого финансирования;</a:t>
            </a:r>
          </a:p>
          <a:p>
            <a:pPr marL="228600" indent="-228600" algn="just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000" dirty="0">
                <a:latin typeface="Century Gothic" panose="020B0502020202020204" pitchFamily="34" charset="0"/>
              </a:rPr>
              <a:t>анализ чувствительности проекта к изменениям внешней среды, а также анализ рисков при ведении хозяйственной деятельности;</a:t>
            </a:r>
          </a:p>
          <a:p>
            <a:pPr marL="228600" indent="-228600" algn="just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000" dirty="0">
                <a:latin typeface="Century Gothic" panose="020B0502020202020204" pitchFamily="34" charset="0"/>
              </a:rPr>
              <a:t>определение прибыльности проекта.</a:t>
            </a:r>
          </a:p>
          <a:p>
            <a:pPr algn="just">
              <a:buClr>
                <a:schemeClr val="accent1">
                  <a:lumMod val="75000"/>
                </a:schemeClr>
              </a:buClr>
            </a:pPr>
            <a:r>
              <a:rPr lang="ru-RU" sz="10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Финансовую модель можно условно разделить на три большие части:</a:t>
            </a:r>
          </a:p>
          <a:p>
            <a:pPr marL="171450" indent="-171450" algn="just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000" dirty="0">
                <a:latin typeface="Century Gothic" panose="020B0502020202020204" pitchFamily="34" charset="0"/>
              </a:rPr>
              <a:t>входящие (исходные) данные;</a:t>
            </a:r>
          </a:p>
          <a:p>
            <a:pPr marL="171450" indent="-171450" algn="just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000" dirty="0">
                <a:latin typeface="Century Gothic" panose="020B0502020202020204" pitchFamily="34" charset="0"/>
              </a:rPr>
              <a:t>отчетные данные;</a:t>
            </a:r>
          </a:p>
          <a:p>
            <a:pPr marL="171450" indent="-171450" algn="just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000" dirty="0">
                <a:latin typeface="Century Gothic" panose="020B0502020202020204" pitchFamily="34" charset="0"/>
              </a:rPr>
              <a:t>финансовые коэффициенты.</a:t>
            </a:r>
          </a:p>
          <a:p>
            <a:pPr algn="just">
              <a:buClr>
                <a:schemeClr val="accent1">
                  <a:lumMod val="75000"/>
                </a:schemeClr>
              </a:buClr>
            </a:pPr>
            <a:r>
              <a:rPr lang="ru-RU" sz="10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Особенности финансовой модели</a:t>
            </a:r>
          </a:p>
          <a:p>
            <a:pPr marL="171450" indent="-171450" algn="just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000" dirty="0">
                <a:latin typeface="Century Gothic" panose="020B0502020202020204" pitchFamily="34" charset="0"/>
              </a:rPr>
              <a:t>Основана на полной информации о предприятии.</a:t>
            </a:r>
          </a:p>
          <a:p>
            <a:pPr marL="171450" indent="-171450" algn="just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000" dirty="0">
                <a:latin typeface="Century Gothic" panose="020B0502020202020204" pitchFamily="34" charset="0"/>
              </a:rPr>
              <a:t>Автоматизированная - может показывать изменение результатов от изменения многих предпосылок.</a:t>
            </a:r>
          </a:p>
          <a:p>
            <a:pPr marL="171450" indent="-171450" algn="just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000" dirty="0">
                <a:latin typeface="Century Gothic" panose="020B0502020202020204" pitchFamily="34" charset="0"/>
              </a:rPr>
              <a:t>В деталях соответствует реальным процессам бизнеса: расчет на основе единичных показателей.</a:t>
            </a:r>
          </a:p>
          <a:p>
            <a:pPr marL="171450" indent="-171450" algn="just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000" dirty="0">
                <a:latin typeface="Century Gothic" panose="020B0502020202020204" pitchFamily="34" charset="0"/>
              </a:rPr>
              <a:t>Позволяет проводить анализ чувствительности, сценарный анализ, маржинальный анализ, инвестиционный анализ, оценку бизнеса и т. п.</a:t>
            </a:r>
          </a:p>
          <a:p>
            <a:pPr marL="171450" indent="-171450" algn="just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000" dirty="0">
                <a:latin typeface="Century Gothic" panose="020B0502020202020204" pitchFamily="34" charset="0"/>
              </a:rPr>
              <a:t>Может использоваться в целях оперативного управленческого учета.</a:t>
            </a:r>
          </a:p>
          <a:p>
            <a:pPr algn="just">
              <a:buClr>
                <a:schemeClr val="accent1">
                  <a:lumMod val="75000"/>
                </a:schemeClr>
              </a:buClr>
            </a:pPr>
            <a:r>
              <a:rPr lang="ru-RU" sz="10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Состав исходных данных, разделы</a:t>
            </a:r>
          </a:p>
          <a:p>
            <a:pPr algn="just">
              <a:buClr>
                <a:schemeClr val="accent1">
                  <a:lumMod val="75000"/>
                </a:schemeClr>
              </a:buClr>
            </a:pPr>
            <a:r>
              <a:rPr lang="ru-RU" sz="1000" b="1" dirty="0">
                <a:latin typeface="Century Gothic" panose="020B0502020202020204" pitchFamily="34" charset="0"/>
              </a:rPr>
              <a:t>1.  Параметры.</a:t>
            </a:r>
          </a:p>
          <a:p>
            <a:pPr algn="just">
              <a:buClr>
                <a:schemeClr val="accent1">
                  <a:lumMod val="75000"/>
                </a:schemeClr>
              </a:buClr>
            </a:pPr>
            <a:r>
              <a:rPr lang="ru-RU" sz="1000" dirty="0">
                <a:latin typeface="Century Gothic" panose="020B0502020202020204" pitchFamily="34" charset="0"/>
              </a:rPr>
              <a:t>На данной странице необходимо представить максимальную информацию по проекту (общая стоимость капитальных затрат, с расшифровкой состава, в т. ч. по стоимости оборудования, строительно-монтажных работ и прочие затраты в соответствии с проектом). </a:t>
            </a:r>
          </a:p>
          <a:p>
            <a:pPr algn="just">
              <a:buClr>
                <a:schemeClr val="accent1">
                  <a:lumMod val="75000"/>
                </a:schemeClr>
              </a:buClr>
            </a:pPr>
            <a:r>
              <a:rPr lang="ru-RU" sz="1000" dirty="0">
                <a:latin typeface="Century Gothic" panose="020B0502020202020204" pitchFamily="34" charset="0"/>
              </a:rPr>
              <a:t>Срок реализации Проекта разбивается на несколько временных отрезков(лет) планирования, каждый из них рассматривается отдельно с точки зрения оттоков и притоков денежных средств.</a:t>
            </a:r>
          </a:p>
          <a:p>
            <a:pPr algn="just">
              <a:buClr>
                <a:schemeClr val="accent1">
                  <a:lumMod val="75000"/>
                </a:schemeClr>
              </a:buClr>
            </a:pPr>
            <a:r>
              <a:rPr lang="ru-RU" sz="1000" b="1" dirty="0">
                <a:latin typeface="Century Gothic" panose="020B0502020202020204" pitchFamily="34" charset="0"/>
              </a:rPr>
              <a:t>2.  Нормативы.</a:t>
            </a:r>
          </a:p>
          <a:p>
            <a:pPr algn="just">
              <a:buClr>
                <a:schemeClr val="accent1">
                  <a:lumMod val="75000"/>
                </a:schemeClr>
              </a:buClr>
            </a:pPr>
            <a:r>
              <a:rPr lang="ru-RU" sz="1000" dirty="0">
                <a:latin typeface="Century Gothic" panose="020B0502020202020204" pitchFamily="34" charset="0"/>
              </a:rPr>
              <a:t>Указываются параметры прогнозов социально-экономического развития РФ и предельные уровни цен (тарифов) на услуги соответствующих компаний инфраструктурного сектора.</a:t>
            </a:r>
          </a:p>
          <a:p>
            <a:pPr algn="just">
              <a:buClr>
                <a:schemeClr val="accent1">
                  <a:lumMod val="75000"/>
                </a:schemeClr>
              </a:buClr>
            </a:pPr>
            <a:r>
              <a:rPr lang="ru-RU" sz="1000" b="1" dirty="0">
                <a:latin typeface="Century Gothic" panose="020B0502020202020204" pitchFamily="34" charset="0"/>
              </a:rPr>
              <a:t>3.  Источники финансирования.</a:t>
            </a:r>
          </a:p>
          <a:p>
            <a:pPr algn="just">
              <a:buClr>
                <a:schemeClr val="accent1">
                  <a:lumMod val="75000"/>
                </a:schemeClr>
              </a:buClr>
            </a:pPr>
            <a:r>
              <a:rPr lang="ru-RU" sz="1000" dirty="0">
                <a:latin typeface="Century Gothic" panose="020B0502020202020204" pitchFamily="34" charset="0"/>
              </a:rPr>
              <a:t>Данный раздел должен содержать разбивку по основным источникам финансирования Проекта. Возможно следующее соотношение: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BA584CF-654B-4471-B762-A9A1C58E20D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4220" y="4773319"/>
            <a:ext cx="4268494" cy="1535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8557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121CB41-2C00-4C71-A2DB-E62636E6C1A7}"/>
              </a:ext>
            </a:extLst>
          </p:cNvPr>
          <p:cNvSpPr txBox="1"/>
          <p:nvPr/>
        </p:nvSpPr>
        <p:spPr>
          <a:xfrm>
            <a:off x="520504" y="422075"/>
            <a:ext cx="9362587" cy="55399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Методические рекомендации по подготовке</a:t>
            </a:r>
          </a:p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финансовой модели ГЧП-проекта</a:t>
            </a:r>
          </a:p>
        </p:txBody>
      </p:sp>
      <p:graphicFrame>
        <p:nvGraphicFramePr>
          <p:cNvPr id="8" name="Объект 7">
            <a:extLst>
              <a:ext uri="{FF2B5EF4-FFF2-40B4-BE49-F238E27FC236}">
                <a16:creationId xmlns:a16="http://schemas.microsoft.com/office/drawing/2014/main" id="{F4583DE5-84FC-441F-99B8-95B9B920B62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131620" y="288461"/>
          <a:ext cx="1539875" cy="750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4" name="CorelDRAW" r:id="rId3" imgW="1539419" imgH="751522" progId="CorelDraw.Graphic.22">
                  <p:embed/>
                </p:oleObj>
              </mc:Choice>
              <mc:Fallback>
                <p:oleObj name="CorelDRAW" r:id="rId3" imgW="1539419" imgH="751522" progId="CorelDraw.Graphic.22">
                  <p:embed/>
                  <p:pic>
                    <p:nvPicPr>
                      <p:cNvPr id="8" name="Объект 7">
                        <a:extLst>
                          <a:ext uri="{FF2B5EF4-FFF2-40B4-BE49-F238E27FC236}">
                            <a16:creationId xmlns:a16="http://schemas.microsoft.com/office/drawing/2014/main" id="{F4583DE5-84FC-441F-99B8-95B9B920B62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131620" y="288461"/>
                        <a:ext cx="1539875" cy="7508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BAB32F55-188E-45F7-A9BE-2B26CDDC7B93}"/>
              </a:ext>
            </a:extLst>
          </p:cNvPr>
          <p:cNvCxnSpPr/>
          <p:nvPr/>
        </p:nvCxnSpPr>
        <p:spPr>
          <a:xfrm>
            <a:off x="0" y="1060450"/>
            <a:ext cx="12192000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23C8777D-446E-4571-99E8-B7DAE186D19E}"/>
              </a:ext>
            </a:extLst>
          </p:cNvPr>
          <p:cNvCxnSpPr/>
          <p:nvPr/>
        </p:nvCxnSpPr>
        <p:spPr>
          <a:xfrm>
            <a:off x="0" y="1107342"/>
            <a:ext cx="12192000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id="{CAA51B62-B9D9-49D5-A0CC-0BA66C316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32863" y="6308725"/>
            <a:ext cx="2743200" cy="365125"/>
          </a:xfrm>
        </p:spPr>
        <p:txBody>
          <a:bodyPr lIns="0" tIns="0" rIns="0" bIns="0"/>
          <a:lstStyle/>
          <a:p>
            <a:fld id="{7C553308-2061-4E34-9958-4D44C6D49AF9}" type="slidenum">
              <a:rPr lang="ru-RU" smtClean="0"/>
              <a:t>19</a:t>
            </a:fld>
            <a:endParaRPr lang="ru-RU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139F4CC-8108-4EA3-B24E-E2B4FF56C364}"/>
              </a:ext>
            </a:extLst>
          </p:cNvPr>
          <p:cNvSpPr txBox="1"/>
          <p:nvPr/>
        </p:nvSpPr>
        <p:spPr>
          <a:xfrm>
            <a:off x="2635717" y="1449388"/>
            <a:ext cx="6920565" cy="21544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Исходные данные финансовой модели (пример)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CD26BC4-1A65-46A4-B048-DB18F3539E5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6898" y="1806435"/>
            <a:ext cx="8658204" cy="4723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1483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AA8B717-55D1-4388-9BDF-BC5670714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32863" y="6308725"/>
            <a:ext cx="2743200" cy="365125"/>
          </a:xfrm>
        </p:spPr>
        <p:txBody>
          <a:bodyPr lIns="0" tIns="0" rIns="0" bIns="0"/>
          <a:lstStyle/>
          <a:p>
            <a:fld id="{7C553308-2061-4E34-9958-4D44C6D49AF9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42792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121CB41-2C00-4C71-A2DB-E62636E6C1A7}"/>
              </a:ext>
            </a:extLst>
          </p:cNvPr>
          <p:cNvSpPr txBox="1"/>
          <p:nvPr/>
        </p:nvSpPr>
        <p:spPr>
          <a:xfrm>
            <a:off x="520504" y="422075"/>
            <a:ext cx="9362587" cy="55399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Методические рекомендации по подготовке</a:t>
            </a:r>
          </a:p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финансовой модели ГЧП-проекта</a:t>
            </a:r>
          </a:p>
        </p:txBody>
      </p:sp>
      <p:graphicFrame>
        <p:nvGraphicFramePr>
          <p:cNvPr id="8" name="Объект 7">
            <a:extLst>
              <a:ext uri="{FF2B5EF4-FFF2-40B4-BE49-F238E27FC236}">
                <a16:creationId xmlns:a16="http://schemas.microsoft.com/office/drawing/2014/main" id="{F4583DE5-84FC-441F-99B8-95B9B920B62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131620" y="288461"/>
          <a:ext cx="1539875" cy="750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8" name="CorelDRAW" r:id="rId3" imgW="1539419" imgH="751522" progId="CorelDraw.Graphic.22">
                  <p:embed/>
                </p:oleObj>
              </mc:Choice>
              <mc:Fallback>
                <p:oleObj name="CorelDRAW" r:id="rId3" imgW="1539419" imgH="751522" progId="CorelDraw.Graphic.22">
                  <p:embed/>
                  <p:pic>
                    <p:nvPicPr>
                      <p:cNvPr id="8" name="Объект 7">
                        <a:extLst>
                          <a:ext uri="{FF2B5EF4-FFF2-40B4-BE49-F238E27FC236}">
                            <a16:creationId xmlns:a16="http://schemas.microsoft.com/office/drawing/2014/main" id="{F4583DE5-84FC-441F-99B8-95B9B920B62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131620" y="288461"/>
                        <a:ext cx="1539875" cy="7508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BAB32F55-188E-45F7-A9BE-2B26CDDC7B93}"/>
              </a:ext>
            </a:extLst>
          </p:cNvPr>
          <p:cNvCxnSpPr/>
          <p:nvPr/>
        </p:nvCxnSpPr>
        <p:spPr>
          <a:xfrm>
            <a:off x="0" y="1060450"/>
            <a:ext cx="12192000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23C8777D-446E-4571-99E8-B7DAE186D19E}"/>
              </a:ext>
            </a:extLst>
          </p:cNvPr>
          <p:cNvCxnSpPr/>
          <p:nvPr/>
        </p:nvCxnSpPr>
        <p:spPr>
          <a:xfrm>
            <a:off x="0" y="1107342"/>
            <a:ext cx="12192000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id="{CAA51B62-B9D9-49D5-A0CC-0BA66C316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32863" y="6308725"/>
            <a:ext cx="2743200" cy="365125"/>
          </a:xfrm>
        </p:spPr>
        <p:txBody>
          <a:bodyPr lIns="0" tIns="0" rIns="0" bIns="0"/>
          <a:lstStyle/>
          <a:p>
            <a:fld id="{7C553308-2061-4E34-9958-4D44C6D49AF9}" type="slidenum">
              <a:rPr lang="ru-RU" smtClean="0"/>
              <a:t>20</a:t>
            </a:fld>
            <a:endParaRPr lang="ru-RU" dirty="0"/>
          </a:p>
        </p:txBody>
      </p:sp>
      <p:sp>
        <p:nvSpPr>
          <p:cNvPr id="13" name="Подзаголовок 2">
            <a:extLst>
              <a:ext uri="{FF2B5EF4-FFF2-40B4-BE49-F238E27FC236}">
                <a16:creationId xmlns:a16="http://schemas.microsoft.com/office/drawing/2014/main" id="{340B671B-49FF-4426-ADD3-93091747B5B3}"/>
              </a:ext>
            </a:extLst>
          </p:cNvPr>
          <p:cNvSpPr txBox="1">
            <a:spLocks/>
          </p:cNvSpPr>
          <p:nvPr/>
        </p:nvSpPr>
        <p:spPr>
          <a:xfrm>
            <a:off x="520506" y="1915629"/>
            <a:ext cx="11155557" cy="1603715"/>
          </a:xfrm>
          <a:prstGeom prst="rect">
            <a:avLst/>
          </a:prstGeom>
        </p:spPr>
        <p:txBody>
          <a:bodyPr vert="horz" lIns="0" tIns="0" rIns="0" bIns="0" numCol="2" spcCol="36000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 algn="just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000" dirty="0">
                <a:latin typeface="Century Gothic" panose="020B0502020202020204" pitchFamily="34" charset="0"/>
              </a:rPr>
              <a:t>Официальные прогнозы Министерства экономического развития РФ по параметрам: темп инфляции (индекс потребительских цен), индекс дефляторов, индекс цен производителей, темп роста реальной заработной платы, темп роста ВВП;</a:t>
            </a:r>
          </a:p>
          <a:p>
            <a:pPr marL="171450" indent="-171450" algn="just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000" dirty="0">
                <a:latin typeface="Century Gothic" panose="020B0502020202020204" pitchFamily="34" charset="0"/>
              </a:rPr>
              <a:t>данные, предоставленные третьими лицами, не связанными с Инвестором;</a:t>
            </a:r>
          </a:p>
          <a:p>
            <a:pPr marL="171450" indent="-171450" algn="just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000" dirty="0">
                <a:latin typeface="Century Gothic" panose="020B0502020202020204" pitchFamily="34" charset="0"/>
              </a:rPr>
              <a:t>данные по финансово-хозяйственной деятельности Инвестора (в т. ч. управленческой и финансовой отчетности);</a:t>
            </a:r>
          </a:p>
          <a:p>
            <a:pPr marL="171450" indent="-171450" algn="just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000" dirty="0">
                <a:latin typeface="Century Gothic" panose="020B0502020202020204" pitchFamily="34" charset="0"/>
              </a:rPr>
              <a:t>действующие нормативно-правовые акты;</a:t>
            </a:r>
          </a:p>
          <a:p>
            <a:pPr marL="171450" indent="-171450" algn="just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000" dirty="0">
                <a:latin typeface="Century Gothic" panose="020B0502020202020204" pitchFamily="34" charset="0"/>
              </a:rPr>
              <a:t>официальные данные отраслевой и макроэкономической статистики;</a:t>
            </a:r>
          </a:p>
          <a:p>
            <a:pPr marL="171450" indent="-171450" algn="just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000" dirty="0">
                <a:latin typeface="Century Gothic" panose="020B0502020202020204" pitchFamily="34" charset="0"/>
              </a:rPr>
              <a:t>результаты аналитических исследований, произведенных независимыми экспертами, обладающими необходимой квалификацией и опытом, в том числе специально проведенных исследований по проекту;</a:t>
            </a:r>
          </a:p>
          <a:p>
            <a:pPr marL="171450" indent="-171450" algn="just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000" dirty="0">
                <a:latin typeface="Century Gothic" panose="020B0502020202020204" pitchFamily="34" charset="0"/>
              </a:rPr>
              <a:t>аналитическая и статистическая информация общепризнанных информационно-аналитических агентств, банков, фондовых и товарных бирж.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027DB9B-2794-422B-BE09-8EE88F809B9A}"/>
              </a:ext>
            </a:extLst>
          </p:cNvPr>
          <p:cNvSpPr txBox="1"/>
          <p:nvPr/>
        </p:nvSpPr>
        <p:spPr>
          <a:xfrm>
            <a:off x="2635717" y="1449388"/>
            <a:ext cx="6920565" cy="21544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Источники информации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A47B40E-DD7F-444D-B738-91E3EE686FEA}"/>
              </a:ext>
            </a:extLst>
          </p:cNvPr>
          <p:cNvSpPr txBox="1"/>
          <p:nvPr/>
        </p:nvSpPr>
        <p:spPr>
          <a:xfrm>
            <a:off x="2633433" y="4293054"/>
            <a:ext cx="6920565" cy="21544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Основные составляющие финансовой модели</a:t>
            </a:r>
          </a:p>
        </p:txBody>
      </p:sp>
      <p:sp>
        <p:nvSpPr>
          <p:cNvPr id="16" name="Подзаголовок 2">
            <a:extLst>
              <a:ext uri="{FF2B5EF4-FFF2-40B4-BE49-F238E27FC236}">
                <a16:creationId xmlns:a16="http://schemas.microsoft.com/office/drawing/2014/main" id="{9DDA2297-FFAF-4CCE-B5D2-8054A33C597F}"/>
              </a:ext>
            </a:extLst>
          </p:cNvPr>
          <p:cNvSpPr txBox="1">
            <a:spLocks/>
          </p:cNvSpPr>
          <p:nvPr/>
        </p:nvSpPr>
        <p:spPr>
          <a:xfrm>
            <a:off x="515938" y="4811040"/>
            <a:ext cx="11155557" cy="1195143"/>
          </a:xfrm>
          <a:prstGeom prst="rect">
            <a:avLst/>
          </a:prstGeom>
        </p:spPr>
        <p:txBody>
          <a:bodyPr vert="horz" lIns="0" tIns="0" rIns="0" bIns="0" numCol="2" spcCol="36000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 algn="just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000" b="1" dirty="0">
                <a:latin typeface="Century Gothic" panose="020B0502020202020204" pitchFamily="34" charset="0"/>
              </a:rPr>
              <a:t>Выручка проекта </a:t>
            </a:r>
            <a:r>
              <a:rPr lang="ru-RU" sz="1000" dirty="0">
                <a:latin typeface="Century Gothic" panose="020B0502020202020204" pitchFamily="34" charset="0"/>
              </a:rPr>
              <a:t>рассчитывается по периодам, дается расчет выручки по каждому виду дохода.</a:t>
            </a:r>
          </a:p>
          <a:p>
            <a:pPr marL="171450" indent="-171450" algn="just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000" b="1" dirty="0">
                <a:latin typeface="Century Gothic" panose="020B0502020202020204" pitchFamily="34" charset="0"/>
              </a:rPr>
              <a:t>Капитальные вложения </a:t>
            </a:r>
            <a:r>
              <a:rPr lang="ru-RU" sz="1000" dirty="0">
                <a:latin typeface="Century Gothic" panose="020B0502020202020204" pitchFamily="34" charset="0"/>
              </a:rPr>
              <a:t>представляют собой график вложения в объект в ходе реализации Проекта.</a:t>
            </a:r>
          </a:p>
          <a:p>
            <a:pPr marL="171450" indent="-171450" algn="just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000" b="1" dirty="0">
                <a:latin typeface="Century Gothic" panose="020B0502020202020204" pitchFamily="34" charset="0"/>
              </a:rPr>
              <a:t>Заемные средства </a:t>
            </a:r>
            <a:r>
              <a:rPr lang="ru-RU" sz="1000" dirty="0">
                <a:latin typeface="Century Gothic" panose="020B0502020202020204" pitchFamily="34" charset="0"/>
              </a:rPr>
              <a:t>представляют собой схемы привлечения заемного капитала для финансирования проекта и отражает прогнозные расчеты по кредитам.</a:t>
            </a:r>
          </a:p>
          <a:p>
            <a:pPr marL="171450" indent="-171450" algn="just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000" b="1" dirty="0">
                <a:latin typeface="Century Gothic" panose="020B0502020202020204" pitchFamily="34" charset="0"/>
              </a:rPr>
              <a:t>Общехозяйственные затраты</a:t>
            </a:r>
            <a:r>
              <a:rPr lang="ru-RU" sz="1000" dirty="0">
                <a:latin typeface="Century Gothic" panose="020B0502020202020204" pitchFamily="34" charset="0"/>
              </a:rPr>
              <a:t>. Приводится информация об издержках о количестве и стоимости сырья и материалов, о затратах на персонал в соответствии с существующей структурой производства, об общих издержках. </a:t>
            </a:r>
          </a:p>
          <a:p>
            <a:pPr marL="171450" indent="-171450" algn="just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000" b="1" dirty="0">
                <a:latin typeface="Century Gothic" panose="020B0502020202020204" pitchFamily="34" charset="0"/>
              </a:rPr>
              <a:t>Налоги</a:t>
            </a:r>
            <a:r>
              <a:rPr lang="ru-RU" sz="1000" dirty="0">
                <a:latin typeface="Century Gothic" panose="020B0502020202020204" pitchFamily="34" charset="0"/>
              </a:rPr>
              <a:t>. Представлена информация о налогах и иных обязательных платежах (пошлинах, взносах по обязательному страхованию т. п.), которые подлежат уплате в соответствии с действующим законодательством; а также прогнозируемый расчет выплат по налогам.</a:t>
            </a:r>
          </a:p>
        </p:txBody>
      </p:sp>
    </p:spTree>
    <p:extLst>
      <p:ext uri="{BB962C8B-B14F-4D97-AF65-F5344CB8AC3E}">
        <p14:creationId xmlns:p14="http://schemas.microsoft.com/office/powerpoint/2010/main" val="19557919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121CB41-2C00-4C71-A2DB-E62636E6C1A7}"/>
              </a:ext>
            </a:extLst>
          </p:cNvPr>
          <p:cNvSpPr txBox="1"/>
          <p:nvPr/>
        </p:nvSpPr>
        <p:spPr>
          <a:xfrm>
            <a:off x="520504" y="422075"/>
            <a:ext cx="9362587" cy="55399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Методические рекомендации по подготовке</a:t>
            </a:r>
          </a:p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финансовой модели ГЧП-проекта</a:t>
            </a:r>
          </a:p>
        </p:txBody>
      </p:sp>
      <p:graphicFrame>
        <p:nvGraphicFramePr>
          <p:cNvPr id="8" name="Объект 7">
            <a:extLst>
              <a:ext uri="{FF2B5EF4-FFF2-40B4-BE49-F238E27FC236}">
                <a16:creationId xmlns:a16="http://schemas.microsoft.com/office/drawing/2014/main" id="{F4583DE5-84FC-441F-99B8-95B9B920B62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131620" y="288461"/>
          <a:ext cx="1539875" cy="750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9" name="CorelDRAW" r:id="rId3" imgW="1539419" imgH="751522" progId="CorelDraw.Graphic.22">
                  <p:embed/>
                </p:oleObj>
              </mc:Choice>
              <mc:Fallback>
                <p:oleObj name="CorelDRAW" r:id="rId3" imgW="1539419" imgH="751522" progId="CorelDraw.Graphic.22">
                  <p:embed/>
                  <p:pic>
                    <p:nvPicPr>
                      <p:cNvPr id="8" name="Объект 7">
                        <a:extLst>
                          <a:ext uri="{FF2B5EF4-FFF2-40B4-BE49-F238E27FC236}">
                            <a16:creationId xmlns:a16="http://schemas.microsoft.com/office/drawing/2014/main" id="{F4583DE5-84FC-441F-99B8-95B9B920B62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131620" y="288461"/>
                        <a:ext cx="1539875" cy="7508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BAB32F55-188E-45F7-A9BE-2B26CDDC7B93}"/>
              </a:ext>
            </a:extLst>
          </p:cNvPr>
          <p:cNvCxnSpPr/>
          <p:nvPr/>
        </p:nvCxnSpPr>
        <p:spPr>
          <a:xfrm>
            <a:off x="0" y="1060450"/>
            <a:ext cx="12192000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23C8777D-446E-4571-99E8-B7DAE186D19E}"/>
              </a:ext>
            </a:extLst>
          </p:cNvPr>
          <p:cNvCxnSpPr/>
          <p:nvPr/>
        </p:nvCxnSpPr>
        <p:spPr>
          <a:xfrm>
            <a:off x="0" y="1107342"/>
            <a:ext cx="12192000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id="{CAA51B62-B9D9-49D5-A0CC-0BA66C316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32863" y="6308725"/>
            <a:ext cx="2743200" cy="365125"/>
          </a:xfrm>
        </p:spPr>
        <p:txBody>
          <a:bodyPr lIns="0" tIns="0" rIns="0" bIns="0"/>
          <a:lstStyle/>
          <a:p>
            <a:fld id="{7C553308-2061-4E34-9958-4D44C6D49AF9}" type="slidenum">
              <a:rPr lang="ru-RU" smtClean="0"/>
              <a:t>21</a:t>
            </a:fld>
            <a:endParaRPr lang="ru-RU" dirty="0"/>
          </a:p>
        </p:txBody>
      </p:sp>
      <p:sp>
        <p:nvSpPr>
          <p:cNvPr id="13" name="Подзаголовок 2">
            <a:extLst>
              <a:ext uri="{FF2B5EF4-FFF2-40B4-BE49-F238E27FC236}">
                <a16:creationId xmlns:a16="http://schemas.microsoft.com/office/drawing/2014/main" id="{340B671B-49FF-4426-ADD3-93091747B5B3}"/>
              </a:ext>
            </a:extLst>
          </p:cNvPr>
          <p:cNvSpPr txBox="1">
            <a:spLocks/>
          </p:cNvSpPr>
          <p:nvPr/>
        </p:nvSpPr>
        <p:spPr>
          <a:xfrm>
            <a:off x="515938" y="2002221"/>
            <a:ext cx="11155557" cy="891366"/>
          </a:xfrm>
          <a:prstGeom prst="rect">
            <a:avLst/>
          </a:prstGeom>
        </p:spPr>
        <p:txBody>
          <a:bodyPr vert="horz" lIns="0" tIns="0" rIns="0" bIns="0" numCol="2" spcCol="36000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 algn="just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000" dirty="0">
                <a:latin typeface="Century Gothic" panose="020B0502020202020204" pitchFamily="34" charset="0"/>
              </a:rPr>
              <a:t>Чистая приведенная стоимость проекта (NPV); </a:t>
            </a:r>
          </a:p>
          <a:p>
            <a:pPr marL="171450" indent="-171450" algn="just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000" dirty="0">
                <a:latin typeface="Century Gothic" panose="020B0502020202020204" pitchFamily="34" charset="0"/>
              </a:rPr>
              <a:t>внутренняя норма доходности (IRR, %); </a:t>
            </a:r>
          </a:p>
          <a:p>
            <a:pPr marL="171450" indent="-171450" algn="just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000" dirty="0">
                <a:latin typeface="Century Gothic" panose="020B0502020202020204" pitchFamily="34" charset="0"/>
              </a:rPr>
              <a:t>индекс доходности (PI);</a:t>
            </a:r>
          </a:p>
          <a:p>
            <a:pPr marL="171450" indent="-171450" algn="just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000" dirty="0">
                <a:latin typeface="Century Gothic" panose="020B0502020202020204" pitchFamily="34" charset="0"/>
              </a:rPr>
              <a:t>срок окупаемости инвестиций (РР); </a:t>
            </a:r>
          </a:p>
          <a:p>
            <a:pPr marL="171450" indent="-171450" algn="just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000" dirty="0">
                <a:latin typeface="Century Gothic" panose="020B0502020202020204" pitchFamily="34" charset="0"/>
              </a:rPr>
              <a:t>коэффициент рентабельности инвестиций (ROI).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027DB9B-2794-422B-BE09-8EE88F809B9A}"/>
              </a:ext>
            </a:extLst>
          </p:cNvPr>
          <p:cNvSpPr txBox="1"/>
          <p:nvPr/>
        </p:nvSpPr>
        <p:spPr>
          <a:xfrm>
            <a:off x="2635717" y="1449388"/>
            <a:ext cx="6920565" cy="21544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Основные финансовые коэффициенты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A47B40E-DD7F-444D-B738-91E3EE686FEA}"/>
              </a:ext>
            </a:extLst>
          </p:cNvPr>
          <p:cNvSpPr txBox="1"/>
          <p:nvPr/>
        </p:nvSpPr>
        <p:spPr>
          <a:xfrm>
            <a:off x="2635716" y="3361320"/>
            <a:ext cx="6920565" cy="43088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Общие требования составления</a:t>
            </a:r>
          </a:p>
          <a:p>
            <a:pPr algn="ctr"/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финансовых прогнозов </a:t>
            </a:r>
          </a:p>
        </p:txBody>
      </p:sp>
      <p:sp>
        <p:nvSpPr>
          <p:cNvPr id="16" name="Подзаголовок 2">
            <a:extLst>
              <a:ext uri="{FF2B5EF4-FFF2-40B4-BE49-F238E27FC236}">
                <a16:creationId xmlns:a16="http://schemas.microsoft.com/office/drawing/2014/main" id="{9DDA2297-FFAF-4CCE-B5D2-8054A33C597F}"/>
              </a:ext>
            </a:extLst>
          </p:cNvPr>
          <p:cNvSpPr txBox="1">
            <a:spLocks/>
          </p:cNvSpPr>
          <p:nvPr/>
        </p:nvSpPr>
        <p:spPr>
          <a:xfrm>
            <a:off x="520506" y="4051005"/>
            <a:ext cx="11155557" cy="1195143"/>
          </a:xfrm>
          <a:prstGeom prst="rect">
            <a:avLst/>
          </a:prstGeom>
        </p:spPr>
        <p:txBody>
          <a:bodyPr vert="horz" lIns="0" tIns="0" rIns="0" bIns="0" numCol="2" spcCol="36000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 algn="just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000" dirty="0">
                <a:latin typeface="Century Gothic" panose="020B0502020202020204" pitchFamily="34" charset="0"/>
              </a:rPr>
              <a:t>В финансовой модели прогнозируются только денежные потоки от реализации Проекта, которые будут поступать в распоряжение Инвестора.</a:t>
            </a:r>
          </a:p>
          <a:p>
            <a:pPr marL="171450" indent="-171450" algn="just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000" dirty="0">
                <a:latin typeface="Century Gothic" panose="020B0502020202020204" pitchFamily="34" charset="0"/>
              </a:rPr>
              <a:t>Затраты, связанные с Проектом, осуществлённые до начального момента прогнозного периода, не должны учитываться в прогнозных финансовых потоках, но должны отражаться на балансе Инвестора и в отчете о движении денежных средств в соответствующих периодах их осуществления.</a:t>
            </a:r>
          </a:p>
          <a:p>
            <a:pPr marL="171450" indent="-171450" algn="just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000" dirty="0">
                <a:latin typeface="Century Gothic" panose="020B0502020202020204" pitchFamily="34" charset="0"/>
              </a:rPr>
              <a:t>По окончании каждого прогнозного шага сумма остатка денежных средств  не должна принимать отрицательные значения.</a:t>
            </a:r>
          </a:p>
          <a:p>
            <a:pPr marL="171450" indent="-171450" algn="just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000" dirty="0">
                <a:latin typeface="Century Gothic" panose="020B0502020202020204" pitchFamily="34" charset="0"/>
              </a:rPr>
              <a:t>Информацию о движении денежных средств, обусловленном получением и выплатой процентов и дивидендов, следует раскрывать отдельными строками.</a:t>
            </a:r>
          </a:p>
          <a:p>
            <a:pPr marL="171450" indent="-171450" algn="just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000" dirty="0">
                <a:latin typeface="Century Gothic" panose="020B0502020202020204" pitchFamily="34" charset="0"/>
              </a:rPr>
              <a:t>Рекомендуется прогнозировать денежные потоки в тех валютах, в которых производятся поступления и платежи, вслед за этим приводить их к единой, итоговой валюте. Валюта представления результатов финансовой модели  - рубль РФ.</a:t>
            </a:r>
          </a:p>
          <a:p>
            <a:pPr marL="171450" indent="-171450" algn="just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000" dirty="0">
                <a:latin typeface="Century Gothic" panose="020B0502020202020204" pitchFamily="34" charset="0"/>
              </a:rPr>
              <a:t>Ставка дисконта должна отражать требуемую доходность для инвестиций в той же валюте, что и валюта денежных потоков.</a:t>
            </a:r>
          </a:p>
          <a:p>
            <a:pPr marL="171450" indent="-171450" algn="just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000" dirty="0">
                <a:latin typeface="Century Gothic" panose="020B0502020202020204" pitchFamily="34" charset="0"/>
              </a:rPr>
              <a:t>При расчёте чистой приведенной стоимости все денежные потоки должны приводиться к начальному моменту прогнозного периода путем уменьшения на сумму дисконта.</a:t>
            </a:r>
          </a:p>
          <a:p>
            <a:pPr marL="171450" indent="-171450" algn="just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000" dirty="0">
                <a:latin typeface="Century Gothic" panose="020B0502020202020204" pitchFamily="34" charset="0"/>
              </a:rPr>
              <a:t>Продолжительность прогнозного периода не может быть менее срока окупаемости проекта или срока действия концессионного соглашения.</a:t>
            </a:r>
          </a:p>
        </p:txBody>
      </p:sp>
    </p:spTree>
    <p:extLst>
      <p:ext uri="{BB962C8B-B14F-4D97-AF65-F5344CB8AC3E}">
        <p14:creationId xmlns:p14="http://schemas.microsoft.com/office/powerpoint/2010/main" val="6741730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121CB41-2C00-4C71-A2DB-E62636E6C1A7}"/>
              </a:ext>
            </a:extLst>
          </p:cNvPr>
          <p:cNvSpPr txBox="1"/>
          <p:nvPr/>
        </p:nvSpPr>
        <p:spPr>
          <a:xfrm>
            <a:off x="520504" y="422075"/>
            <a:ext cx="9362587" cy="55399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Методические рекомендации по подготовке</a:t>
            </a:r>
          </a:p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финансовой модели ГЧП-проекта</a:t>
            </a:r>
          </a:p>
        </p:txBody>
      </p:sp>
      <p:graphicFrame>
        <p:nvGraphicFramePr>
          <p:cNvPr id="8" name="Объект 7">
            <a:extLst>
              <a:ext uri="{FF2B5EF4-FFF2-40B4-BE49-F238E27FC236}">
                <a16:creationId xmlns:a16="http://schemas.microsoft.com/office/drawing/2014/main" id="{F4583DE5-84FC-441F-99B8-95B9B920B62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131620" y="288461"/>
          <a:ext cx="1539875" cy="750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1" name="CorelDRAW" r:id="rId3" imgW="1539419" imgH="751522" progId="CorelDraw.Graphic.22">
                  <p:embed/>
                </p:oleObj>
              </mc:Choice>
              <mc:Fallback>
                <p:oleObj name="CorelDRAW" r:id="rId3" imgW="1539419" imgH="751522" progId="CorelDraw.Graphic.22">
                  <p:embed/>
                  <p:pic>
                    <p:nvPicPr>
                      <p:cNvPr id="8" name="Объект 7">
                        <a:extLst>
                          <a:ext uri="{FF2B5EF4-FFF2-40B4-BE49-F238E27FC236}">
                            <a16:creationId xmlns:a16="http://schemas.microsoft.com/office/drawing/2014/main" id="{F4583DE5-84FC-441F-99B8-95B9B920B62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131620" y="288461"/>
                        <a:ext cx="1539875" cy="7508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BAB32F55-188E-45F7-A9BE-2B26CDDC7B93}"/>
              </a:ext>
            </a:extLst>
          </p:cNvPr>
          <p:cNvCxnSpPr/>
          <p:nvPr/>
        </p:nvCxnSpPr>
        <p:spPr>
          <a:xfrm>
            <a:off x="0" y="1060450"/>
            <a:ext cx="12192000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23C8777D-446E-4571-99E8-B7DAE186D19E}"/>
              </a:ext>
            </a:extLst>
          </p:cNvPr>
          <p:cNvCxnSpPr/>
          <p:nvPr/>
        </p:nvCxnSpPr>
        <p:spPr>
          <a:xfrm>
            <a:off x="0" y="1107342"/>
            <a:ext cx="12192000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id="{CAA51B62-B9D9-49D5-A0CC-0BA66C316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32863" y="6308725"/>
            <a:ext cx="2743200" cy="365125"/>
          </a:xfrm>
        </p:spPr>
        <p:txBody>
          <a:bodyPr lIns="0" tIns="0" rIns="0" bIns="0"/>
          <a:lstStyle/>
          <a:p>
            <a:fld id="{7C553308-2061-4E34-9958-4D44C6D49AF9}" type="slidenum">
              <a:rPr lang="ru-RU" smtClean="0"/>
              <a:t>22</a:t>
            </a:fld>
            <a:endParaRPr lang="ru-RU" dirty="0"/>
          </a:p>
        </p:txBody>
      </p:sp>
      <p:sp>
        <p:nvSpPr>
          <p:cNvPr id="13" name="Подзаголовок 2">
            <a:extLst>
              <a:ext uri="{FF2B5EF4-FFF2-40B4-BE49-F238E27FC236}">
                <a16:creationId xmlns:a16="http://schemas.microsoft.com/office/drawing/2014/main" id="{340B671B-49FF-4426-ADD3-93091747B5B3}"/>
              </a:ext>
            </a:extLst>
          </p:cNvPr>
          <p:cNvSpPr txBox="1">
            <a:spLocks/>
          </p:cNvSpPr>
          <p:nvPr/>
        </p:nvSpPr>
        <p:spPr>
          <a:xfrm>
            <a:off x="520506" y="1866015"/>
            <a:ext cx="11155557" cy="2311712"/>
          </a:xfrm>
          <a:prstGeom prst="rect">
            <a:avLst/>
          </a:prstGeom>
        </p:spPr>
        <p:txBody>
          <a:bodyPr vert="horz" lIns="0" tIns="0" rIns="0" bIns="0" numCol="2" spcCol="36000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500"/>
              </a:spcBef>
              <a:buClr>
                <a:schemeClr val="accent1">
                  <a:lumMod val="75000"/>
                </a:schemeClr>
              </a:buClr>
            </a:pPr>
            <a:r>
              <a:rPr lang="ru-RU" sz="1000" dirty="0">
                <a:latin typeface="Century Gothic" panose="020B0502020202020204" pitchFamily="34" charset="0"/>
              </a:rPr>
              <a:t>Центр ГЧП активно использует в своей работе интернет-	ресурсы.</a:t>
            </a:r>
          </a:p>
          <a:p>
            <a:pPr algn="just">
              <a:spcBef>
                <a:spcPts val="500"/>
              </a:spcBef>
              <a:buClr>
                <a:schemeClr val="accent1">
                  <a:lumMod val="75000"/>
                </a:schemeClr>
              </a:buClr>
            </a:pPr>
            <a:r>
              <a:rPr lang="ru-RU" sz="1000" dirty="0">
                <a:latin typeface="Century Gothic" panose="020B0502020202020204" pitchFamily="34" charset="0"/>
              </a:rPr>
              <a:t>Вся информация есть на сайте </a:t>
            </a:r>
            <a:r>
              <a:rPr lang="ru-RU" sz="1000" b="1" dirty="0">
                <a:latin typeface="Century Gothic" panose="020B0502020202020204" pitchFamily="34" charset="0"/>
              </a:rPr>
              <a:t>ppp-kaluga.ru</a:t>
            </a:r>
            <a:r>
              <a:rPr lang="ru-RU" sz="1000" dirty="0">
                <a:latin typeface="Century Gothic" panose="020B0502020202020204" pitchFamily="34" charset="0"/>
              </a:rPr>
              <a:t>:</a:t>
            </a:r>
          </a:p>
          <a:p>
            <a:pPr marL="171450" indent="-171450" algn="just">
              <a:spcBef>
                <a:spcPts val="500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000" dirty="0">
                <a:latin typeface="Century Gothic" panose="020B0502020202020204" pitchFamily="34" charset="0"/>
              </a:rPr>
              <a:t>информация о Центре,</a:t>
            </a:r>
          </a:p>
          <a:p>
            <a:pPr marL="171450" indent="-171450" algn="just">
              <a:spcBef>
                <a:spcPts val="500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000" dirty="0">
                <a:latin typeface="Century Gothic" panose="020B0502020202020204" pitchFamily="34" charset="0"/>
              </a:rPr>
              <a:t>законодательная база,</a:t>
            </a:r>
          </a:p>
          <a:p>
            <a:pPr marL="171450" indent="-171450" algn="just">
              <a:spcBef>
                <a:spcPts val="500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000" dirty="0">
                <a:latin typeface="Century Gothic" panose="020B0502020202020204" pitchFamily="34" charset="0"/>
              </a:rPr>
              <a:t>новостная лента,</a:t>
            </a:r>
          </a:p>
          <a:p>
            <a:pPr marL="171450" indent="-171450" algn="just">
              <a:spcBef>
                <a:spcPts val="500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000" dirty="0">
                <a:latin typeface="Century Gothic" panose="020B0502020202020204" pitchFamily="34" charset="0"/>
              </a:rPr>
              <a:t>анонс мероприятий,</a:t>
            </a:r>
          </a:p>
          <a:p>
            <a:pPr marL="171450" indent="-171450" algn="just">
              <a:spcBef>
                <a:spcPts val="500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000" dirty="0">
                <a:latin typeface="Century Gothic" panose="020B0502020202020204" pitchFamily="34" charset="0"/>
              </a:rPr>
              <a:t>закладка с перечнем и описанием реализуемых проектов на территории региона,</a:t>
            </a:r>
          </a:p>
          <a:p>
            <a:pPr marL="171450" indent="-171450" algn="just">
              <a:spcBef>
                <a:spcPts val="500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000" dirty="0">
                <a:latin typeface="Century Gothic" panose="020B0502020202020204" pitchFamily="34" charset="0"/>
              </a:rPr>
              <a:t>контактные данные сотрудников Центра.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027DB9B-2794-422B-BE09-8EE88F809B9A}"/>
              </a:ext>
            </a:extLst>
          </p:cNvPr>
          <p:cNvSpPr txBox="1"/>
          <p:nvPr/>
        </p:nvSpPr>
        <p:spPr>
          <a:xfrm>
            <a:off x="2635717" y="1449388"/>
            <a:ext cx="6920565" cy="21544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Используемые интернет-ресурсы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0F600AA-2A74-49B6-A4D0-71DA075B8EE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526" y="3778248"/>
            <a:ext cx="4479851" cy="253047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1B2E427-D5C1-4A8E-B2CB-24F2CFECF2E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4833" y="1904932"/>
            <a:ext cx="4288463" cy="4414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8551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121CB41-2C00-4C71-A2DB-E62636E6C1A7}"/>
              </a:ext>
            </a:extLst>
          </p:cNvPr>
          <p:cNvSpPr txBox="1"/>
          <p:nvPr/>
        </p:nvSpPr>
        <p:spPr>
          <a:xfrm>
            <a:off x="520504" y="422075"/>
            <a:ext cx="9362587" cy="55399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Методические рекомендации по подготовке</a:t>
            </a:r>
          </a:p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финансовой модели ГЧП-проекта</a:t>
            </a:r>
          </a:p>
        </p:txBody>
      </p:sp>
      <p:graphicFrame>
        <p:nvGraphicFramePr>
          <p:cNvPr id="8" name="Объект 7">
            <a:extLst>
              <a:ext uri="{FF2B5EF4-FFF2-40B4-BE49-F238E27FC236}">
                <a16:creationId xmlns:a16="http://schemas.microsoft.com/office/drawing/2014/main" id="{F4583DE5-84FC-441F-99B8-95B9B920B62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131620" y="288461"/>
          <a:ext cx="1539875" cy="750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4" name="CorelDRAW" r:id="rId3" imgW="1539419" imgH="751522" progId="CorelDraw.Graphic.22">
                  <p:embed/>
                </p:oleObj>
              </mc:Choice>
              <mc:Fallback>
                <p:oleObj name="CorelDRAW" r:id="rId3" imgW="1539419" imgH="751522" progId="CorelDraw.Graphic.22">
                  <p:embed/>
                  <p:pic>
                    <p:nvPicPr>
                      <p:cNvPr id="8" name="Объект 7">
                        <a:extLst>
                          <a:ext uri="{FF2B5EF4-FFF2-40B4-BE49-F238E27FC236}">
                            <a16:creationId xmlns:a16="http://schemas.microsoft.com/office/drawing/2014/main" id="{F4583DE5-84FC-441F-99B8-95B9B920B62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131620" y="288461"/>
                        <a:ext cx="1539875" cy="7508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BAB32F55-188E-45F7-A9BE-2B26CDDC7B93}"/>
              </a:ext>
            </a:extLst>
          </p:cNvPr>
          <p:cNvCxnSpPr/>
          <p:nvPr/>
        </p:nvCxnSpPr>
        <p:spPr>
          <a:xfrm>
            <a:off x="0" y="1060450"/>
            <a:ext cx="12192000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23C8777D-446E-4571-99E8-B7DAE186D19E}"/>
              </a:ext>
            </a:extLst>
          </p:cNvPr>
          <p:cNvCxnSpPr/>
          <p:nvPr/>
        </p:nvCxnSpPr>
        <p:spPr>
          <a:xfrm>
            <a:off x="0" y="1107342"/>
            <a:ext cx="12192000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id="{CAA51B62-B9D9-49D5-A0CC-0BA66C316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32863" y="6308725"/>
            <a:ext cx="2743200" cy="365125"/>
          </a:xfrm>
        </p:spPr>
        <p:txBody>
          <a:bodyPr lIns="0" tIns="0" rIns="0" bIns="0"/>
          <a:lstStyle/>
          <a:p>
            <a:fld id="{7C553308-2061-4E34-9958-4D44C6D49AF9}" type="slidenum">
              <a:rPr lang="ru-RU" smtClean="0"/>
              <a:t>23</a:t>
            </a:fld>
            <a:endParaRPr lang="ru-RU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027DB9B-2794-422B-BE09-8EE88F809B9A}"/>
              </a:ext>
            </a:extLst>
          </p:cNvPr>
          <p:cNvSpPr txBox="1"/>
          <p:nvPr/>
        </p:nvSpPr>
        <p:spPr>
          <a:xfrm>
            <a:off x="2635717" y="1449388"/>
            <a:ext cx="6920565" cy="21544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Используемые интернет-ресурсы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BBF52B6-8112-445E-85AA-B99FE7012155}"/>
              </a:ext>
            </a:extLst>
          </p:cNvPr>
          <p:cNvSpPr txBox="1"/>
          <p:nvPr/>
        </p:nvSpPr>
        <p:spPr>
          <a:xfrm>
            <a:off x="1880191" y="1865730"/>
            <a:ext cx="304445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www.facebook.com/PPPKaluga/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299847A-8625-4CCC-B588-B1DE8BC46330}"/>
              </a:ext>
            </a:extLst>
          </p:cNvPr>
          <p:cNvSpPr txBox="1"/>
          <p:nvPr/>
        </p:nvSpPr>
        <p:spPr>
          <a:xfrm>
            <a:off x="7260007" y="1865730"/>
            <a:ext cx="304445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www.instagram.com/gchp_ko/</a:t>
            </a:r>
            <a:endParaRPr lang="ru-RU" sz="1200" b="1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A135375-EA79-4BD5-97FA-754E4E314615}"/>
              </a:ext>
            </a:extLst>
          </p:cNvPr>
          <p:cNvSpPr txBox="1"/>
          <p:nvPr/>
        </p:nvSpPr>
        <p:spPr>
          <a:xfrm>
            <a:off x="3044456" y="3806097"/>
            <a:ext cx="610308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b="1" dirty="0" err="1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YouTube</a:t>
            </a:r>
            <a:r>
              <a:rPr lang="ru-RU" sz="12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: первый и единственный видеоблог</a:t>
            </a:r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A951C09A-767A-48F6-AD83-D370EE8B319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9653186"/>
              </p:ext>
            </p:extLst>
          </p:nvPr>
        </p:nvGraphicFramePr>
        <p:xfrm>
          <a:off x="5858668" y="4090153"/>
          <a:ext cx="474663" cy="47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5" name="CorelDRAW" r:id="rId5" imgW="475018" imgH="474753" progId="CorelDraw.Graphic.22">
                  <p:embed/>
                </p:oleObj>
              </mc:Choice>
              <mc:Fallback>
                <p:oleObj name="CorelDRAW" r:id="rId5" imgW="475018" imgH="474753" progId="CorelDraw.Graphic.2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858668" y="4090153"/>
                        <a:ext cx="474663" cy="4746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0CC729E9-5B8F-410A-B856-612504859EE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8166" y="2169965"/>
            <a:ext cx="2799710" cy="1554453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066CD6D6-0593-48C0-916F-F7826821A329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80"/>
          <a:stretch/>
        </p:blipFill>
        <p:spPr>
          <a:xfrm>
            <a:off x="7484124" y="2137865"/>
            <a:ext cx="2799710" cy="1459283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2C47F983-86CA-4C65-89BC-7A1096857E6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6570" y="5138388"/>
            <a:ext cx="6839712" cy="1216152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93D3D76D-B97C-49BA-847D-18023F50685B}"/>
              </a:ext>
            </a:extLst>
          </p:cNvPr>
          <p:cNvSpPr txBox="1"/>
          <p:nvPr/>
        </p:nvSpPr>
        <p:spPr>
          <a:xfrm>
            <a:off x="3044455" y="4577307"/>
            <a:ext cx="6103088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000" b="1" dirty="0">
                <a:latin typeface="Century Gothic" panose="020B0502020202020204" pitchFamily="34" charset="0"/>
              </a:rPr>
              <a:t>Обучающие видеофильмы.</a:t>
            </a:r>
          </a:p>
          <a:p>
            <a:pPr algn="ctr"/>
            <a:r>
              <a:rPr lang="ru-RU" sz="1000" b="1" dirty="0">
                <a:latin typeface="Century Gothic" panose="020B0502020202020204" pitchFamily="34" charset="0"/>
              </a:rPr>
              <a:t>Фильм о реализуемых проектах.</a:t>
            </a:r>
          </a:p>
          <a:p>
            <a:pPr algn="ctr"/>
            <a:r>
              <a:rPr lang="ru-RU" sz="1000" b="1" dirty="0">
                <a:latin typeface="Century Gothic" panose="020B0502020202020204" pitchFamily="34" charset="0"/>
              </a:rPr>
              <a:t>Программа «Это интересно» (Ника ТВ).</a:t>
            </a:r>
          </a:p>
        </p:txBody>
      </p:sp>
    </p:spTree>
    <p:extLst>
      <p:ext uri="{BB962C8B-B14F-4D97-AF65-F5344CB8AC3E}">
        <p14:creationId xmlns:p14="http://schemas.microsoft.com/office/powerpoint/2010/main" val="3208082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121CB41-2C00-4C71-A2DB-E62636E6C1A7}"/>
              </a:ext>
            </a:extLst>
          </p:cNvPr>
          <p:cNvSpPr txBox="1"/>
          <p:nvPr/>
        </p:nvSpPr>
        <p:spPr>
          <a:xfrm>
            <a:off x="520504" y="422075"/>
            <a:ext cx="9362587" cy="55399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Реализованные проекты ГЧП</a:t>
            </a:r>
          </a:p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на территории Калужской области</a:t>
            </a:r>
          </a:p>
        </p:txBody>
      </p:sp>
      <p:graphicFrame>
        <p:nvGraphicFramePr>
          <p:cNvPr id="8" name="Объект 7">
            <a:extLst>
              <a:ext uri="{FF2B5EF4-FFF2-40B4-BE49-F238E27FC236}">
                <a16:creationId xmlns:a16="http://schemas.microsoft.com/office/drawing/2014/main" id="{F4583DE5-84FC-441F-99B8-95B9B920B62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131620" y="288461"/>
          <a:ext cx="1539875" cy="750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6" name="CorelDRAW" r:id="rId3" imgW="1539419" imgH="751522" progId="CorelDraw.Graphic.22">
                  <p:embed/>
                </p:oleObj>
              </mc:Choice>
              <mc:Fallback>
                <p:oleObj name="CorelDRAW" r:id="rId3" imgW="1539419" imgH="751522" progId="CorelDraw.Graphic.22">
                  <p:embed/>
                  <p:pic>
                    <p:nvPicPr>
                      <p:cNvPr id="8" name="Объект 7">
                        <a:extLst>
                          <a:ext uri="{FF2B5EF4-FFF2-40B4-BE49-F238E27FC236}">
                            <a16:creationId xmlns:a16="http://schemas.microsoft.com/office/drawing/2014/main" id="{F4583DE5-84FC-441F-99B8-95B9B920B62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131620" y="288461"/>
                        <a:ext cx="1539875" cy="7508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BAB32F55-188E-45F7-A9BE-2B26CDDC7B93}"/>
              </a:ext>
            </a:extLst>
          </p:cNvPr>
          <p:cNvCxnSpPr/>
          <p:nvPr/>
        </p:nvCxnSpPr>
        <p:spPr>
          <a:xfrm>
            <a:off x="0" y="1060450"/>
            <a:ext cx="12192000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23C8777D-446E-4571-99E8-B7DAE186D19E}"/>
              </a:ext>
            </a:extLst>
          </p:cNvPr>
          <p:cNvCxnSpPr/>
          <p:nvPr/>
        </p:nvCxnSpPr>
        <p:spPr>
          <a:xfrm>
            <a:off x="0" y="1107342"/>
            <a:ext cx="12192000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id="{CAA51B62-B9D9-49D5-A0CC-0BA66C316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32863" y="6308725"/>
            <a:ext cx="2743200" cy="365125"/>
          </a:xfrm>
        </p:spPr>
        <p:txBody>
          <a:bodyPr lIns="0" tIns="0" rIns="0" bIns="0"/>
          <a:lstStyle/>
          <a:p>
            <a:fld id="{7C553308-2061-4E34-9958-4D44C6D49AF9}" type="slidenum">
              <a:rPr lang="ru-RU" smtClean="0"/>
              <a:t>24</a:t>
            </a:fld>
            <a:endParaRPr lang="ru-RU" dirty="0"/>
          </a:p>
        </p:txBody>
      </p:sp>
      <p:sp>
        <p:nvSpPr>
          <p:cNvPr id="13" name="Подзаголовок 2">
            <a:extLst>
              <a:ext uri="{FF2B5EF4-FFF2-40B4-BE49-F238E27FC236}">
                <a16:creationId xmlns:a16="http://schemas.microsoft.com/office/drawing/2014/main" id="{340B671B-49FF-4426-ADD3-93091747B5B3}"/>
              </a:ext>
            </a:extLst>
          </p:cNvPr>
          <p:cNvSpPr txBox="1">
            <a:spLocks/>
          </p:cNvSpPr>
          <p:nvPr/>
        </p:nvSpPr>
        <p:spPr>
          <a:xfrm>
            <a:off x="520506" y="2410053"/>
            <a:ext cx="11155557" cy="4009496"/>
          </a:xfrm>
          <a:prstGeom prst="rect">
            <a:avLst/>
          </a:prstGeom>
        </p:spPr>
        <p:txBody>
          <a:bodyPr vert="horz" lIns="0" tIns="0" rIns="0" bIns="0" numCol="2" spcCol="36000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700"/>
              </a:spcBef>
              <a:buClr>
                <a:schemeClr val="accent1">
                  <a:lumMod val="75000"/>
                </a:schemeClr>
              </a:buClr>
            </a:pPr>
            <a:r>
              <a:rPr lang="ru-RU" sz="1000" dirty="0">
                <a:latin typeface="Century Gothic" panose="020B0502020202020204" pitchFamily="34" charset="0"/>
              </a:rPr>
              <a:t>Одним из самых значимых проектов, реализуемых на территории особой экономической зоны (ОЭЗ) «Калуга», является проект якорного резидента ООО «</a:t>
            </a:r>
            <a:r>
              <a:rPr lang="ru-RU" sz="1000" dirty="0" err="1">
                <a:latin typeface="Century Gothic" panose="020B0502020202020204" pitchFamily="34" charset="0"/>
              </a:rPr>
              <a:t>Кроношпан</a:t>
            </a:r>
            <a:r>
              <a:rPr lang="ru-RU" sz="1000" dirty="0">
                <a:latin typeface="Century Gothic" panose="020B0502020202020204" pitchFamily="34" charset="0"/>
              </a:rPr>
              <a:t> Калуга», в рамках которого запланировано производство древесно-волокнистых плит МДФ и ХДФ. Объем выпускаемой продукции составит на менее 313 тысяч кубических метров в год. В соответствии с планом развития ООО «</a:t>
            </a:r>
            <a:r>
              <a:rPr lang="ru-RU" sz="1000" dirty="0" err="1">
                <a:latin typeface="Century Gothic" panose="020B0502020202020204" pitchFamily="34" charset="0"/>
              </a:rPr>
              <a:t>Кроношпан</a:t>
            </a:r>
            <a:r>
              <a:rPr lang="ru-RU" sz="1000" dirty="0">
                <a:latin typeface="Century Gothic" panose="020B0502020202020204" pitchFamily="34" charset="0"/>
              </a:rPr>
              <a:t> Калуга» объемы прибытия и отправлению продукции составят 1 606 тысяч тонн в год. До 2 020 года в эксплуатацию будут введены ещё шесть предприятий, для промышленно-производственной деятельности которых железнодорожная инфраструктура также необходима.</a:t>
            </a:r>
          </a:p>
          <a:p>
            <a:pPr algn="just">
              <a:spcBef>
                <a:spcPts val="700"/>
              </a:spcBef>
              <a:buClr>
                <a:schemeClr val="accent1">
                  <a:lumMod val="75000"/>
                </a:schemeClr>
              </a:buClr>
            </a:pPr>
            <a:r>
              <a:rPr lang="ru-RU" sz="1000" dirty="0">
                <a:latin typeface="Century Gothic" panose="020B0502020202020204" pitchFamily="34" charset="0"/>
              </a:rPr>
              <a:t>Проект создания ОЭЗ промышленно-производственного типа «Калуга» (ОЭЗ ППТ «Калуга») предполагает строительство железнодорожных путей необщего пользования с примыканием к станции Людиново-1 Московской железной дороги (филиал ОАО «РЖД) с целью обеспечения вывоза продукции резидентов. Основным грузоотправителем будет выступать ООО «</a:t>
            </a:r>
            <a:r>
              <a:rPr lang="ru-RU" sz="1000" dirty="0" err="1">
                <a:latin typeface="Century Gothic" panose="020B0502020202020204" pitchFamily="34" charset="0"/>
              </a:rPr>
              <a:t>Кроношпан</a:t>
            </a:r>
            <a:r>
              <a:rPr lang="ru-RU" sz="1000" dirty="0">
                <a:latin typeface="Century Gothic" panose="020B0502020202020204" pitchFamily="34" charset="0"/>
              </a:rPr>
              <a:t> Калуга» - производитель продукции деревообработки.	</a:t>
            </a:r>
          </a:p>
          <a:p>
            <a:pPr algn="just">
              <a:spcBef>
                <a:spcPts val="700"/>
              </a:spcBef>
              <a:buClr>
                <a:schemeClr val="accent1">
                  <a:lumMod val="75000"/>
                </a:schemeClr>
              </a:buClr>
            </a:pPr>
            <a:r>
              <a:rPr lang="ru-RU" sz="1000" dirty="0">
                <a:latin typeface="Century Gothic" panose="020B0502020202020204" pitchFamily="34" charset="0"/>
              </a:rPr>
              <a:t>Реализуется проект по концессионной схеме, в которой министерство экономического развития Калужской области выступит в качестве </a:t>
            </a:r>
            <a:r>
              <a:rPr lang="ru-RU" sz="1000" dirty="0" err="1">
                <a:latin typeface="Century Gothic" panose="020B0502020202020204" pitchFamily="34" charset="0"/>
              </a:rPr>
              <a:t>Концедента</a:t>
            </a:r>
            <a:r>
              <a:rPr lang="ru-RU" sz="1000" dirty="0">
                <a:latin typeface="Century Gothic" panose="020B0502020202020204" pitchFamily="34" charset="0"/>
              </a:rPr>
              <a:t>, а ОАО «РЖД» в качестве Концессионера. Создание отдельного СПК для целей реализации проекта не предполагается ввиду того, что основные доходы ОАО «РЖД» будет получать от дополнительных перевозок по сети общего пользования. Объем инвестиций в реализацию проекта составляет 655 миллионов рублей.	</a:t>
            </a:r>
          </a:p>
          <a:p>
            <a:pPr algn="just">
              <a:spcBef>
                <a:spcPts val="700"/>
              </a:spcBef>
              <a:buClr>
                <a:schemeClr val="accent1">
                  <a:lumMod val="75000"/>
                </a:schemeClr>
              </a:buClr>
            </a:pPr>
            <a:r>
              <a:rPr lang="ru-RU" sz="1000" dirty="0">
                <a:latin typeface="Century Gothic" panose="020B0502020202020204" pitchFamily="34" charset="0"/>
              </a:rPr>
              <a:t>Концессионер берет на себя обязательства создать объект концессии - железнодорожную инфраструктуру необщего пользования, которая сразу после строительства перейдет в собственность </a:t>
            </a:r>
            <a:r>
              <a:rPr lang="ru-RU" sz="1000" dirty="0" err="1">
                <a:latin typeface="Century Gothic" panose="020B0502020202020204" pitchFamily="34" charset="0"/>
              </a:rPr>
              <a:t>Концедента</a:t>
            </a:r>
            <a:r>
              <a:rPr lang="ru-RU" sz="1000" dirty="0">
                <a:latin typeface="Century Gothic" panose="020B0502020202020204" pitchFamily="34" charset="0"/>
              </a:rPr>
              <a:t> и будет передана Концессионеру в пользование на период действия концессионного соглашения.	</a:t>
            </a:r>
          </a:p>
          <a:p>
            <a:pPr algn="just">
              <a:spcBef>
                <a:spcPts val="700"/>
              </a:spcBef>
              <a:buClr>
                <a:schemeClr val="accent1">
                  <a:lumMod val="75000"/>
                </a:schemeClr>
              </a:buClr>
            </a:pPr>
            <a:r>
              <a:rPr lang="ru-RU" sz="1000" dirty="0" err="1">
                <a:latin typeface="Century Gothic" panose="020B0502020202020204" pitchFamily="34" charset="0"/>
              </a:rPr>
              <a:t>Концедент</a:t>
            </a:r>
            <a:r>
              <a:rPr lang="ru-RU" sz="1000" dirty="0">
                <a:latin typeface="Century Gothic" panose="020B0502020202020204" pitchFamily="34" charset="0"/>
              </a:rPr>
              <a:t> берет на себя обязательство обеспечить минимальный гарантированный доход, который позволит РЖД окупить инвестиционные вложения менее чем за 5 лет.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DD91FBA-ED99-4069-9441-D035939591CB}"/>
              </a:ext>
            </a:extLst>
          </p:cNvPr>
          <p:cNvSpPr txBox="1"/>
          <p:nvPr/>
        </p:nvSpPr>
        <p:spPr>
          <a:xfrm>
            <a:off x="2635717" y="1449388"/>
            <a:ext cx="6920565" cy="64633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Первый региональный в России проект </a:t>
            </a:r>
          </a:p>
          <a:p>
            <a:pPr algn="ctr"/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строительства ж/д путей необщего пользования</a:t>
            </a:r>
          </a:p>
          <a:p>
            <a:pPr algn="ctr"/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(подписан 14 февраля 2019 года)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2ACC4D27-3AC5-4FB4-85D1-E5F92E7486A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071" y="3083442"/>
            <a:ext cx="4926959" cy="3222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1139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121CB41-2C00-4C71-A2DB-E62636E6C1A7}"/>
              </a:ext>
            </a:extLst>
          </p:cNvPr>
          <p:cNvSpPr txBox="1"/>
          <p:nvPr/>
        </p:nvSpPr>
        <p:spPr>
          <a:xfrm>
            <a:off x="520504" y="422075"/>
            <a:ext cx="9362587" cy="55399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Реализованные проекты ГЧП</a:t>
            </a:r>
          </a:p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на территории Калужской области</a:t>
            </a:r>
          </a:p>
        </p:txBody>
      </p:sp>
      <p:graphicFrame>
        <p:nvGraphicFramePr>
          <p:cNvPr id="8" name="Объект 7">
            <a:extLst>
              <a:ext uri="{FF2B5EF4-FFF2-40B4-BE49-F238E27FC236}">
                <a16:creationId xmlns:a16="http://schemas.microsoft.com/office/drawing/2014/main" id="{F4583DE5-84FC-441F-99B8-95B9B920B62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131620" y="288461"/>
          <a:ext cx="1539875" cy="750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3" name="CorelDRAW" r:id="rId3" imgW="1539419" imgH="751522" progId="CorelDraw.Graphic.22">
                  <p:embed/>
                </p:oleObj>
              </mc:Choice>
              <mc:Fallback>
                <p:oleObj name="CorelDRAW" r:id="rId3" imgW="1539419" imgH="751522" progId="CorelDraw.Graphic.22">
                  <p:embed/>
                  <p:pic>
                    <p:nvPicPr>
                      <p:cNvPr id="8" name="Объект 7">
                        <a:extLst>
                          <a:ext uri="{FF2B5EF4-FFF2-40B4-BE49-F238E27FC236}">
                            <a16:creationId xmlns:a16="http://schemas.microsoft.com/office/drawing/2014/main" id="{F4583DE5-84FC-441F-99B8-95B9B920B62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131620" y="288461"/>
                        <a:ext cx="1539875" cy="7508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BAB32F55-188E-45F7-A9BE-2B26CDDC7B93}"/>
              </a:ext>
            </a:extLst>
          </p:cNvPr>
          <p:cNvCxnSpPr/>
          <p:nvPr/>
        </p:nvCxnSpPr>
        <p:spPr>
          <a:xfrm>
            <a:off x="0" y="1060450"/>
            <a:ext cx="12192000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23C8777D-446E-4571-99E8-B7DAE186D19E}"/>
              </a:ext>
            </a:extLst>
          </p:cNvPr>
          <p:cNvCxnSpPr/>
          <p:nvPr/>
        </p:nvCxnSpPr>
        <p:spPr>
          <a:xfrm>
            <a:off x="0" y="1107342"/>
            <a:ext cx="12192000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id="{CAA51B62-B9D9-49D5-A0CC-0BA66C316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32863" y="6308725"/>
            <a:ext cx="2743200" cy="365125"/>
          </a:xfrm>
        </p:spPr>
        <p:txBody>
          <a:bodyPr lIns="0" tIns="0" rIns="0" bIns="0"/>
          <a:lstStyle/>
          <a:p>
            <a:fld id="{7C553308-2061-4E34-9958-4D44C6D49AF9}" type="slidenum">
              <a:rPr lang="ru-RU" smtClean="0"/>
              <a:t>25</a:t>
            </a:fld>
            <a:endParaRPr lang="ru-RU" dirty="0"/>
          </a:p>
        </p:txBody>
      </p:sp>
      <p:sp>
        <p:nvSpPr>
          <p:cNvPr id="13" name="Подзаголовок 2">
            <a:extLst>
              <a:ext uri="{FF2B5EF4-FFF2-40B4-BE49-F238E27FC236}">
                <a16:creationId xmlns:a16="http://schemas.microsoft.com/office/drawing/2014/main" id="{340B671B-49FF-4426-ADD3-93091747B5B3}"/>
              </a:ext>
            </a:extLst>
          </p:cNvPr>
          <p:cNvSpPr txBox="1">
            <a:spLocks/>
          </p:cNvSpPr>
          <p:nvPr/>
        </p:nvSpPr>
        <p:spPr>
          <a:xfrm>
            <a:off x="520506" y="1456612"/>
            <a:ext cx="11155557" cy="4849524"/>
          </a:xfrm>
          <a:prstGeom prst="rect">
            <a:avLst/>
          </a:prstGeom>
        </p:spPr>
        <p:txBody>
          <a:bodyPr vert="horz" lIns="0" tIns="0" rIns="0" bIns="0" numCol="2" spcCol="36000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700"/>
              </a:spcBef>
              <a:buClr>
                <a:schemeClr val="accent1">
                  <a:lumMod val="75000"/>
                </a:schemeClr>
              </a:buClr>
            </a:pPr>
            <a:r>
              <a:rPr lang="ru-RU" sz="1000" b="1" dirty="0">
                <a:latin typeface="Century Gothic" panose="020B0502020202020204" pitchFamily="34" charset="0"/>
              </a:rPr>
              <a:t>Стороны концессионного соглашения:</a:t>
            </a:r>
          </a:p>
          <a:p>
            <a:pPr>
              <a:spcBef>
                <a:spcPts val="700"/>
              </a:spcBef>
              <a:buClr>
                <a:schemeClr val="accent1">
                  <a:lumMod val="75000"/>
                </a:schemeClr>
              </a:buClr>
            </a:pPr>
            <a:r>
              <a:rPr lang="ru-RU" sz="1000" dirty="0" err="1">
                <a:latin typeface="Century Gothic" panose="020B0502020202020204" pitchFamily="34" charset="0"/>
              </a:rPr>
              <a:t>концедент</a:t>
            </a:r>
            <a:r>
              <a:rPr lang="ru-RU" sz="1000" dirty="0">
                <a:latin typeface="Century Gothic" panose="020B0502020202020204" pitchFamily="34" charset="0"/>
              </a:rPr>
              <a:t> -</a:t>
            </a:r>
          </a:p>
          <a:p>
            <a:pPr>
              <a:spcBef>
                <a:spcPts val="700"/>
              </a:spcBef>
              <a:buClr>
                <a:schemeClr val="accent1">
                  <a:lumMod val="75000"/>
                </a:schemeClr>
              </a:buClr>
            </a:pPr>
            <a:r>
              <a:rPr lang="ru-RU" sz="1000" dirty="0">
                <a:latin typeface="Century Gothic" panose="020B0502020202020204" pitchFamily="34" charset="0"/>
              </a:rPr>
              <a:t>Министерство экономического</a:t>
            </a:r>
          </a:p>
          <a:p>
            <a:pPr>
              <a:spcBef>
                <a:spcPts val="700"/>
              </a:spcBef>
              <a:buClr>
                <a:schemeClr val="accent1">
                  <a:lumMod val="75000"/>
                </a:schemeClr>
              </a:buClr>
            </a:pPr>
            <a:r>
              <a:rPr lang="ru-RU" sz="1000" dirty="0">
                <a:latin typeface="Century Gothic" panose="020B0502020202020204" pitchFamily="34" charset="0"/>
              </a:rPr>
              <a:t>развития Калужской области,</a:t>
            </a:r>
          </a:p>
          <a:p>
            <a:pPr>
              <a:spcBef>
                <a:spcPts val="700"/>
              </a:spcBef>
              <a:buClr>
                <a:schemeClr val="accent1">
                  <a:lumMod val="75000"/>
                </a:schemeClr>
              </a:buClr>
            </a:pPr>
            <a:r>
              <a:rPr lang="ru-RU" sz="1000" dirty="0">
                <a:latin typeface="Century Gothic" panose="020B0502020202020204" pitchFamily="34" charset="0"/>
              </a:rPr>
              <a:t>концессионер –</a:t>
            </a:r>
          </a:p>
          <a:p>
            <a:pPr>
              <a:spcBef>
                <a:spcPts val="700"/>
              </a:spcBef>
              <a:buClr>
                <a:schemeClr val="accent1">
                  <a:lumMod val="75000"/>
                </a:schemeClr>
              </a:buClr>
            </a:pPr>
            <a:r>
              <a:rPr lang="ru-RU" sz="1000" dirty="0">
                <a:latin typeface="Century Gothic" panose="020B0502020202020204" pitchFamily="34" charset="0"/>
              </a:rPr>
              <a:t>ОАО «РЖД».</a:t>
            </a:r>
          </a:p>
          <a:p>
            <a:pPr>
              <a:spcBef>
                <a:spcPts val="700"/>
              </a:spcBef>
              <a:buClr>
                <a:schemeClr val="accent1">
                  <a:lumMod val="75000"/>
                </a:schemeClr>
              </a:buClr>
            </a:pPr>
            <a:endParaRPr lang="ru-RU" sz="1000" dirty="0">
              <a:latin typeface="Century Gothic" panose="020B0502020202020204" pitchFamily="34" charset="0"/>
            </a:endParaRPr>
          </a:p>
          <a:p>
            <a:pPr>
              <a:spcBef>
                <a:spcPts val="700"/>
              </a:spcBef>
              <a:buClr>
                <a:schemeClr val="accent1">
                  <a:lumMod val="75000"/>
                </a:schemeClr>
              </a:buClr>
            </a:pPr>
            <a:r>
              <a:rPr lang="ru-RU" sz="1000" b="1" dirty="0">
                <a:latin typeface="Century Gothic" panose="020B0502020202020204" pitchFamily="34" charset="0"/>
              </a:rPr>
              <a:t>Объект соглашения:</a:t>
            </a:r>
          </a:p>
          <a:p>
            <a:pPr>
              <a:spcBef>
                <a:spcPts val="700"/>
              </a:spcBef>
              <a:buClr>
                <a:schemeClr val="accent1">
                  <a:lumMod val="75000"/>
                </a:schemeClr>
              </a:buClr>
            </a:pPr>
            <a:r>
              <a:rPr lang="ru-RU" sz="1000" dirty="0">
                <a:latin typeface="Century Gothic" panose="020B0502020202020204" pitchFamily="34" charset="0"/>
              </a:rPr>
              <a:t>		Соединительный железнодорожный путь необщего пользования ОЭЗ «Калуга» от границы Площадки ОЭЗ «Калуга», примыкающий к инфраструктуре общего пользования станции Людиново-1 Московской железной дороги, и внутриплощадочные железнодорожные пути необщего пользования, расположенные на Площадке ОЭЗ «Калуга» в Людиново.</a:t>
            </a:r>
          </a:p>
          <a:p>
            <a:pPr>
              <a:spcBef>
                <a:spcPts val="700"/>
              </a:spcBef>
              <a:buClr>
                <a:schemeClr val="accent1">
                  <a:lumMod val="75000"/>
                </a:schemeClr>
              </a:buClr>
            </a:pPr>
            <a:endParaRPr lang="ru-RU" sz="1000" dirty="0">
              <a:latin typeface="Century Gothic" panose="020B0502020202020204" pitchFamily="34" charset="0"/>
            </a:endParaRPr>
          </a:p>
          <a:p>
            <a:pPr>
              <a:spcBef>
                <a:spcPts val="700"/>
              </a:spcBef>
              <a:buClr>
                <a:schemeClr val="accent1">
                  <a:lumMod val="75000"/>
                </a:schemeClr>
              </a:buClr>
            </a:pPr>
            <a:r>
              <a:rPr lang="ru-RU" sz="1000" b="1" dirty="0">
                <a:latin typeface="Century Gothic" panose="020B0502020202020204" pitchFamily="34" charset="0"/>
              </a:rPr>
              <a:t>Срок концессионного соглашения:</a:t>
            </a:r>
          </a:p>
          <a:p>
            <a:pPr>
              <a:spcBef>
                <a:spcPts val="700"/>
              </a:spcBef>
              <a:buClr>
                <a:schemeClr val="accent1">
                  <a:lumMod val="75000"/>
                </a:schemeClr>
              </a:buClr>
            </a:pPr>
            <a:r>
              <a:rPr lang="ru-RU" sz="1000" dirty="0">
                <a:latin typeface="Century Gothic" panose="020B0502020202020204" pitchFamily="34" charset="0"/>
              </a:rPr>
              <a:t>10 лет (до 2029 года).</a:t>
            </a:r>
          </a:p>
          <a:p>
            <a:pPr>
              <a:spcBef>
                <a:spcPts val="700"/>
              </a:spcBef>
              <a:buClr>
                <a:schemeClr val="accent1">
                  <a:lumMod val="75000"/>
                </a:schemeClr>
              </a:buClr>
            </a:pPr>
            <a:endParaRPr lang="ru-RU" sz="1000" dirty="0">
              <a:latin typeface="Century Gothic" panose="020B0502020202020204" pitchFamily="34" charset="0"/>
            </a:endParaRPr>
          </a:p>
          <a:p>
            <a:pPr>
              <a:spcBef>
                <a:spcPts val="700"/>
              </a:spcBef>
              <a:buClr>
                <a:schemeClr val="accent1">
                  <a:lumMod val="75000"/>
                </a:schemeClr>
              </a:buClr>
            </a:pPr>
            <a:endParaRPr lang="ru-RU" sz="1000" dirty="0">
              <a:latin typeface="Century Gothic" panose="020B0502020202020204" pitchFamily="34" charset="0"/>
            </a:endParaRPr>
          </a:p>
          <a:p>
            <a:pPr>
              <a:spcBef>
                <a:spcPts val="700"/>
              </a:spcBef>
              <a:buClr>
                <a:schemeClr val="accent1">
                  <a:lumMod val="75000"/>
                </a:schemeClr>
              </a:buClr>
            </a:pPr>
            <a:endParaRPr lang="ru-RU" sz="1000" dirty="0">
              <a:latin typeface="Century Gothic" panose="020B0502020202020204" pitchFamily="34" charset="0"/>
            </a:endParaRPr>
          </a:p>
          <a:p>
            <a:pPr>
              <a:spcBef>
                <a:spcPts val="700"/>
              </a:spcBef>
              <a:buClr>
                <a:schemeClr val="accent1">
                  <a:lumMod val="75000"/>
                </a:schemeClr>
              </a:buClr>
            </a:pPr>
            <a:r>
              <a:rPr lang="ru-RU" sz="16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Объем инвестиций</a:t>
            </a:r>
          </a:p>
          <a:p>
            <a:pPr>
              <a:spcBef>
                <a:spcPts val="700"/>
              </a:spcBef>
              <a:buClr>
                <a:schemeClr val="accent1">
                  <a:lumMod val="75000"/>
                </a:schemeClr>
              </a:buClr>
            </a:pPr>
            <a:r>
              <a:rPr lang="ru-RU" b="1" dirty="0">
                <a:solidFill>
                  <a:srgbClr val="C00000"/>
                </a:solidFill>
                <a:latin typeface="Century Gothic" panose="020B0502020202020204" pitchFamily="34" charset="0"/>
              </a:rPr>
              <a:t>655</a:t>
            </a:r>
            <a:r>
              <a:rPr lang="ru-RU" sz="16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 миллионов рублей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4DC399A-6023-47B8-B416-8FD4659627D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553" y="1449388"/>
            <a:ext cx="4327941" cy="484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534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121CB41-2C00-4C71-A2DB-E62636E6C1A7}"/>
              </a:ext>
            </a:extLst>
          </p:cNvPr>
          <p:cNvSpPr txBox="1"/>
          <p:nvPr/>
        </p:nvSpPr>
        <p:spPr>
          <a:xfrm>
            <a:off x="520504" y="422075"/>
            <a:ext cx="9362587" cy="55399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Реализованные проекты ГЧП</a:t>
            </a:r>
          </a:p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на территории Калужской области</a:t>
            </a:r>
          </a:p>
        </p:txBody>
      </p:sp>
      <p:graphicFrame>
        <p:nvGraphicFramePr>
          <p:cNvPr id="8" name="Объект 7">
            <a:extLst>
              <a:ext uri="{FF2B5EF4-FFF2-40B4-BE49-F238E27FC236}">
                <a16:creationId xmlns:a16="http://schemas.microsoft.com/office/drawing/2014/main" id="{F4583DE5-84FC-441F-99B8-95B9B920B62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131620" y="288461"/>
          <a:ext cx="1539875" cy="750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6" name="CorelDRAW" r:id="rId3" imgW="1539419" imgH="751522" progId="CorelDraw.Graphic.22">
                  <p:embed/>
                </p:oleObj>
              </mc:Choice>
              <mc:Fallback>
                <p:oleObj name="CorelDRAW" r:id="rId3" imgW="1539419" imgH="751522" progId="CorelDraw.Graphic.22">
                  <p:embed/>
                  <p:pic>
                    <p:nvPicPr>
                      <p:cNvPr id="8" name="Объект 7">
                        <a:extLst>
                          <a:ext uri="{FF2B5EF4-FFF2-40B4-BE49-F238E27FC236}">
                            <a16:creationId xmlns:a16="http://schemas.microsoft.com/office/drawing/2014/main" id="{F4583DE5-84FC-441F-99B8-95B9B920B62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131620" y="288461"/>
                        <a:ext cx="1539875" cy="7508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BAB32F55-188E-45F7-A9BE-2B26CDDC7B93}"/>
              </a:ext>
            </a:extLst>
          </p:cNvPr>
          <p:cNvCxnSpPr/>
          <p:nvPr/>
        </p:nvCxnSpPr>
        <p:spPr>
          <a:xfrm>
            <a:off x="0" y="1060450"/>
            <a:ext cx="12192000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23C8777D-446E-4571-99E8-B7DAE186D19E}"/>
              </a:ext>
            </a:extLst>
          </p:cNvPr>
          <p:cNvCxnSpPr/>
          <p:nvPr/>
        </p:nvCxnSpPr>
        <p:spPr>
          <a:xfrm>
            <a:off x="0" y="1107342"/>
            <a:ext cx="12192000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id="{CAA51B62-B9D9-49D5-A0CC-0BA66C316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32863" y="6308725"/>
            <a:ext cx="2743200" cy="365125"/>
          </a:xfrm>
        </p:spPr>
        <p:txBody>
          <a:bodyPr lIns="0" tIns="0" rIns="0" bIns="0"/>
          <a:lstStyle/>
          <a:p>
            <a:fld id="{7C553308-2061-4E34-9958-4D44C6D49AF9}" type="slidenum">
              <a:rPr lang="ru-RU" smtClean="0"/>
              <a:t>26</a:t>
            </a:fld>
            <a:endParaRPr lang="ru-RU" dirty="0"/>
          </a:p>
        </p:txBody>
      </p:sp>
      <p:sp>
        <p:nvSpPr>
          <p:cNvPr id="13" name="Подзаголовок 2">
            <a:extLst>
              <a:ext uri="{FF2B5EF4-FFF2-40B4-BE49-F238E27FC236}">
                <a16:creationId xmlns:a16="http://schemas.microsoft.com/office/drawing/2014/main" id="{340B671B-49FF-4426-ADD3-93091747B5B3}"/>
              </a:ext>
            </a:extLst>
          </p:cNvPr>
          <p:cNvSpPr txBox="1">
            <a:spLocks/>
          </p:cNvSpPr>
          <p:nvPr/>
        </p:nvSpPr>
        <p:spPr>
          <a:xfrm>
            <a:off x="520506" y="1935130"/>
            <a:ext cx="11155557" cy="4484419"/>
          </a:xfrm>
          <a:prstGeom prst="rect">
            <a:avLst/>
          </a:prstGeom>
        </p:spPr>
        <p:txBody>
          <a:bodyPr vert="horz" lIns="0" tIns="0" rIns="0" bIns="0" numCol="2" spcCol="36000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500"/>
              </a:spcBef>
              <a:buClr>
                <a:schemeClr val="accent1">
                  <a:lumMod val="75000"/>
                </a:schemeClr>
              </a:buClr>
            </a:pPr>
            <a:r>
              <a:rPr lang="ru-RU" sz="1000" b="1" dirty="0">
                <a:latin typeface="Century Gothic" panose="020B0502020202020204" pitchFamily="34" charset="0"/>
              </a:rPr>
              <a:t>Стороны концессионного соглашения:</a:t>
            </a:r>
          </a:p>
          <a:p>
            <a:pPr>
              <a:spcBef>
                <a:spcPts val="500"/>
              </a:spcBef>
              <a:buClr>
                <a:schemeClr val="accent1">
                  <a:lumMod val="75000"/>
                </a:schemeClr>
              </a:buClr>
            </a:pPr>
            <a:r>
              <a:rPr lang="ru-RU" sz="1000" dirty="0" err="1">
                <a:latin typeface="Century Gothic" panose="020B0502020202020204" pitchFamily="34" charset="0"/>
              </a:rPr>
              <a:t>концедент</a:t>
            </a:r>
            <a:r>
              <a:rPr lang="ru-RU" sz="1000" dirty="0">
                <a:latin typeface="Century Gothic" panose="020B0502020202020204" pitchFamily="34" charset="0"/>
              </a:rPr>
              <a:t> - </a:t>
            </a:r>
          </a:p>
          <a:p>
            <a:pPr>
              <a:spcBef>
                <a:spcPts val="500"/>
              </a:spcBef>
              <a:buClr>
                <a:schemeClr val="accent1">
                  <a:lumMod val="75000"/>
                </a:schemeClr>
              </a:buClr>
            </a:pPr>
            <a:r>
              <a:rPr lang="ru-RU" sz="1000" dirty="0">
                <a:latin typeface="Century Gothic" panose="020B0502020202020204" pitchFamily="34" charset="0"/>
              </a:rPr>
              <a:t>МО ГП «Поселок Воротынск»,</a:t>
            </a:r>
          </a:p>
          <a:p>
            <a:pPr>
              <a:spcBef>
                <a:spcPts val="500"/>
              </a:spcBef>
              <a:buClr>
                <a:schemeClr val="accent1">
                  <a:lumMod val="75000"/>
                </a:schemeClr>
              </a:buClr>
            </a:pPr>
            <a:r>
              <a:rPr lang="ru-RU" sz="1000" dirty="0">
                <a:latin typeface="Century Gothic" panose="020B0502020202020204" pitchFamily="34" charset="0"/>
              </a:rPr>
              <a:t>концессионер -</a:t>
            </a:r>
          </a:p>
          <a:p>
            <a:pPr>
              <a:spcBef>
                <a:spcPts val="500"/>
              </a:spcBef>
              <a:buClr>
                <a:schemeClr val="accent1">
                  <a:lumMod val="75000"/>
                </a:schemeClr>
              </a:buClr>
            </a:pPr>
            <a:r>
              <a:rPr lang="ru-RU" sz="1000" dirty="0">
                <a:latin typeface="Century Gothic" panose="020B0502020202020204" pitchFamily="34" charset="0"/>
              </a:rPr>
              <a:t>РОО Авиационно-спортивный клуб «Альбатрос-</a:t>
            </a:r>
            <a:r>
              <a:rPr lang="ru-RU" sz="1000" dirty="0" err="1">
                <a:latin typeface="Century Gothic" panose="020B0502020202020204" pitchFamily="34" charset="0"/>
              </a:rPr>
              <a:t>аэро</a:t>
            </a:r>
            <a:r>
              <a:rPr lang="ru-RU" sz="1000" dirty="0">
                <a:latin typeface="Century Gothic" panose="020B0502020202020204" pitchFamily="34" charset="0"/>
              </a:rPr>
              <a:t>».</a:t>
            </a:r>
          </a:p>
          <a:p>
            <a:pPr>
              <a:spcBef>
                <a:spcPts val="500"/>
              </a:spcBef>
              <a:buClr>
                <a:schemeClr val="accent1">
                  <a:lumMod val="75000"/>
                </a:schemeClr>
              </a:buClr>
            </a:pPr>
            <a:r>
              <a:rPr lang="ru-RU" sz="1000" dirty="0">
                <a:latin typeface="Century Gothic" panose="020B0502020202020204" pitchFamily="34" charset="0"/>
              </a:rPr>
              <a:t>Срок концессионного соглашения - 49 лет.</a:t>
            </a:r>
          </a:p>
          <a:p>
            <a:pPr>
              <a:spcBef>
                <a:spcPts val="500"/>
              </a:spcBef>
              <a:buClr>
                <a:schemeClr val="accent1">
                  <a:lumMod val="75000"/>
                </a:schemeClr>
              </a:buClr>
            </a:pPr>
            <a:endParaRPr lang="ru-RU" sz="1000" dirty="0">
              <a:latin typeface="Century Gothic" panose="020B0502020202020204" pitchFamily="34" charset="0"/>
            </a:endParaRPr>
          </a:p>
          <a:p>
            <a:pPr>
              <a:spcBef>
                <a:spcPts val="500"/>
              </a:spcBef>
              <a:buClr>
                <a:schemeClr val="accent1">
                  <a:lumMod val="75000"/>
                </a:schemeClr>
              </a:buClr>
            </a:pPr>
            <a:r>
              <a:rPr lang="ru-RU" sz="10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Объем инвестиций:</a:t>
            </a:r>
          </a:p>
          <a:p>
            <a:pPr>
              <a:spcBef>
                <a:spcPts val="500"/>
              </a:spcBef>
              <a:buClr>
                <a:schemeClr val="accent1">
                  <a:lumMod val="75000"/>
                </a:schemeClr>
              </a:buClr>
            </a:pPr>
            <a:r>
              <a:rPr lang="ru-RU" sz="10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частные -  210 миллионов рублей,</a:t>
            </a:r>
          </a:p>
          <a:p>
            <a:pPr>
              <a:spcBef>
                <a:spcPts val="500"/>
              </a:spcBef>
              <a:buClr>
                <a:schemeClr val="accent1">
                  <a:lumMod val="75000"/>
                </a:schemeClr>
              </a:buClr>
            </a:pPr>
            <a:r>
              <a:rPr lang="ru-RU" sz="1000" dirty="0">
                <a:solidFill>
                  <a:srgbClr val="C00000"/>
                </a:solidFill>
                <a:latin typeface="Century Gothic" panose="020B0502020202020204" pitchFamily="34" charset="0"/>
              </a:rPr>
              <a:t>государственные - 0 рублей.</a:t>
            </a:r>
          </a:p>
          <a:p>
            <a:pPr>
              <a:spcBef>
                <a:spcPts val="500"/>
              </a:spcBef>
              <a:buClr>
                <a:schemeClr val="accent1">
                  <a:lumMod val="75000"/>
                </a:schemeClr>
              </a:buClr>
            </a:pPr>
            <a:r>
              <a:rPr lang="ru-RU" sz="1000" dirty="0">
                <a:solidFill>
                  <a:srgbClr val="C00000"/>
                </a:solidFill>
                <a:latin typeface="Century Gothic" panose="020B0502020202020204" pitchFamily="34" charset="0"/>
              </a:rPr>
              <a:t>Концессионная плата - 1,5 миллионов рублей.</a:t>
            </a:r>
          </a:p>
          <a:p>
            <a:pPr algn="just">
              <a:spcBef>
                <a:spcPts val="500"/>
              </a:spcBef>
              <a:buClr>
                <a:schemeClr val="accent1">
                  <a:lumMod val="75000"/>
                </a:schemeClr>
              </a:buClr>
            </a:pPr>
            <a:endParaRPr lang="ru-RU" sz="1000" dirty="0">
              <a:latin typeface="Century Gothic" panose="020B0502020202020204" pitchFamily="34" charset="0"/>
            </a:endParaRPr>
          </a:p>
          <a:p>
            <a:pPr algn="just">
              <a:spcBef>
                <a:spcPts val="500"/>
              </a:spcBef>
              <a:buClr>
                <a:schemeClr val="accent1">
                  <a:lumMod val="75000"/>
                </a:schemeClr>
              </a:buClr>
            </a:pPr>
            <a:r>
              <a:rPr lang="ru-RU" sz="1000" b="1" dirty="0">
                <a:latin typeface="Century Gothic" panose="020B0502020202020204" pitchFamily="34" charset="0"/>
              </a:rPr>
              <a:t>Ключевые проблемы на момент заключения КС:</a:t>
            </a:r>
          </a:p>
          <a:p>
            <a:pPr marL="171450" indent="-171450" algn="just">
              <a:spcBef>
                <a:spcPts val="500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000" dirty="0">
                <a:latin typeface="Century Gothic" panose="020B0502020202020204" pitchFamily="34" charset="0"/>
              </a:rPr>
              <a:t>отсутствие парки летных аппаратов малой авиации,</a:t>
            </a:r>
          </a:p>
          <a:p>
            <a:pPr marL="171450" indent="-171450" algn="just">
              <a:spcBef>
                <a:spcPts val="500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000" dirty="0">
                <a:latin typeface="Century Gothic" panose="020B0502020202020204" pitchFamily="34" charset="0"/>
              </a:rPr>
              <a:t>плохое состояние инфраструктуры малой авиации,</a:t>
            </a:r>
          </a:p>
          <a:p>
            <a:pPr marL="171450" indent="-171450" algn="just">
              <a:spcBef>
                <a:spcPts val="500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000" dirty="0">
                <a:latin typeface="Century Gothic" panose="020B0502020202020204" pitchFamily="34" charset="0"/>
              </a:rPr>
              <a:t>недостаточное количество учебных заведений, готовящих персонал для малой авиации.</a:t>
            </a:r>
          </a:p>
          <a:p>
            <a:pPr algn="just">
              <a:spcBef>
                <a:spcPts val="500"/>
              </a:spcBef>
              <a:buClr>
                <a:schemeClr val="accent1">
                  <a:lumMod val="75000"/>
                </a:schemeClr>
              </a:buClr>
            </a:pPr>
            <a:r>
              <a:rPr lang="ru-RU" sz="1000" b="1" dirty="0">
                <a:latin typeface="Century Gothic" panose="020B0502020202020204" pitchFamily="34" charset="0"/>
              </a:rPr>
              <a:t>Локальные проблемы на момент заключения концессионного соглашения:</a:t>
            </a:r>
          </a:p>
          <a:p>
            <a:pPr marL="171450" indent="-171450" algn="just">
              <a:spcBef>
                <a:spcPts val="500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000" dirty="0">
                <a:latin typeface="Century Gothic" panose="020B0502020202020204" pitchFamily="34" charset="0"/>
              </a:rPr>
              <a:t>разрушение аэродрома «</a:t>
            </a:r>
            <a:r>
              <a:rPr lang="ru-RU" sz="1000" dirty="0" err="1">
                <a:latin typeface="Century Gothic" panose="020B0502020202020204" pitchFamily="34" charset="0"/>
              </a:rPr>
              <a:t>Орешково</a:t>
            </a:r>
            <a:r>
              <a:rPr lang="ru-RU" sz="1000" dirty="0">
                <a:latin typeface="Century Gothic" panose="020B0502020202020204" pitchFamily="34" charset="0"/>
              </a:rPr>
              <a:t>» - одного из исторически и стратегически значимых объектов Калужской области,</a:t>
            </a:r>
          </a:p>
          <a:p>
            <a:pPr marL="171450" indent="-171450" algn="just">
              <a:spcBef>
                <a:spcPts val="500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000" dirty="0">
                <a:latin typeface="Century Gothic" panose="020B0502020202020204" pitchFamily="34" charset="0"/>
              </a:rPr>
              <a:t>нехватка бюджетных средств на сохранение объекта,</a:t>
            </a:r>
          </a:p>
          <a:p>
            <a:pPr marL="171450" indent="-171450" algn="just">
              <a:spcBef>
                <a:spcPts val="500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000" dirty="0">
                <a:latin typeface="Century Gothic" panose="020B0502020202020204" pitchFamily="34" charset="0"/>
              </a:rPr>
              <a:t>миграция населения из пос. Воротынск в более развитые областные города,</a:t>
            </a:r>
          </a:p>
          <a:p>
            <a:pPr marL="171450" indent="-171450" algn="just">
              <a:spcBef>
                <a:spcPts val="500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000" dirty="0">
                <a:latin typeface="Century Gothic" panose="020B0502020202020204" pitchFamily="34" charset="0"/>
              </a:rPr>
              <a:t>сопутствующие проблемы,</a:t>
            </a:r>
          </a:p>
          <a:p>
            <a:pPr marL="171450" indent="-171450" algn="just">
              <a:spcBef>
                <a:spcPts val="500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000" dirty="0">
                <a:latin typeface="Century Gothic" panose="020B0502020202020204" pitchFamily="34" charset="0"/>
              </a:rPr>
              <a:t>запустение деревень и сел, рядом с которыми располагался аэродром,</a:t>
            </a:r>
          </a:p>
          <a:p>
            <a:pPr marL="171450" indent="-171450" algn="just">
              <a:spcBef>
                <a:spcPts val="500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000" dirty="0">
                <a:latin typeface="Century Gothic" panose="020B0502020202020204" pitchFamily="34" charset="0"/>
              </a:rPr>
              <a:t>безработица,</a:t>
            </a:r>
          </a:p>
          <a:p>
            <a:pPr marL="171450" indent="-171450" algn="just">
              <a:spcBef>
                <a:spcPts val="500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000" dirty="0">
                <a:latin typeface="Century Gothic" panose="020B0502020202020204" pitchFamily="34" charset="0"/>
              </a:rPr>
              <a:t>стратегические проблемы.</a:t>
            </a:r>
          </a:p>
          <a:p>
            <a:pPr algn="just">
              <a:spcBef>
                <a:spcPts val="500"/>
              </a:spcBef>
              <a:buClr>
                <a:schemeClr val="accent1">
                  <a:lumMod val="75000"/>
                </a:schemeClr>
              </a:buClr>
            </a:pPr>
            <a:r>
              <a:rPr lang="ru-RU" sz="1000" b="1" dirty="0">
                <a:latin typeface="Century Gothic" panose="020B0502020202020204" pitchFamily="34" charset="0"/>
              </a:rPr>
              <a:t>Цель проекта:</a:t>
            </a:r>
          </a:p>
          <a:p>
            <a:pPr marL="171450" indent="-171450" algn="just">
              <a:spcBef>
                <a:spcPts val="500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000" dirty="0">
                <a:latin typeface="Century Gothic" panose="020B0502020202020204" pitchFamily="34" charset="0"/>
              </a:rPr>
              <a:t>создание центра малой авиации в Калужской области,</a:t>
            </a:r>
          </a:p>
          <a:p>
            <a:pPr marL="171450" indent="-171450" algn="just">
              <a:spcBef>
                <a:spcPts val="500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000" dirty="0">
                <a:latin typeface="Century Gothic" panose="020B0502020202020204" pitchFamily="34" charset="0"/>
              </a:rPr>
              <a:t>основание музейного комплекса авиации,</a:t>
            </a:r>
          </a:p>
          <a:p>
            <a:pPr marL="171450" indent="-171450" algn="just">
              <a:spcBef>
                <a:spcPts val="500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000" dirty="0">
                <a:latin typeface="Century Gothic" panose="020B0502020202020204" pitchFamily="34" charset="0"/>
              </a:rPr>
              <a:t>организация центра военно-патриотического воспитания молодежи и развития авиационных видов спорта, обучение техническим специальностям учащихся школ и кадетских корпусов,</a:t>
            </a:r>
          </a:p>
          <a:p>
            <a:pPr marL="171450" indent="-171450" algn="just">
              <a:spcBef>
                <a:spcPts val="500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000" dirty="0">
                <a:latin typeface="Century Gothic" panose="020B0502020202020204" pitchFamily="34" charset="0"/>
              </a:rPr>
              <a:t>проведение  межрегиональных  и  местных военно-патриотических игр, и молодежных сборов.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DD91FBA-ED99-4069-9441-D035939591CB}"/>
              </a:ext>
            </a:extLst>
          </p:cNvPr>
          <p:cNvSpPr txBox="1"/>
          <p:nvPr/>
        </p:nvSpPr>
        <p:spPr>
          <a:xfrm>
            <a:off x="2635717" y="1449388"/>
            <a:ext cx="6920565" cy="21544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Создание центра малой авиации на базе аэродрома «</a:t>
            </a:r>
            <a:r>
              <a:rPr lang="ru-RU" sz="1400" b="1" dirty="0" err="1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Орешково</a:t>
            </a: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»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77427AE-65B3-498F-96E1-7EABE28D995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081" y="4037169"/>
            <a:ext cx="3717563" cy="2246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3072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121CB41-2C00-4C71-A2DB-E62636E6C1A7}"/>
              </a:ext>
            </a:extLst>
          </p:cNvPr>
          <p:cNvSpPr txBox="1"/>
          <p:nvPr/>
        </p:nvSpPr>
        <p:spPr>
          <a:xfrm>
            <a:off x="520504" y="422075"/>
            <a:ext cx="9362587" cy="55399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Реализованные проекты ГЧП</a:t>
            </a:r>
          </a:p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на территории Калужской области</a:t>
            </a:r>
          </a:p>
        </p:txBody>
      </p:sp>
      <p:graphicFrame>
        <p:nvGraphicFramePr>
          <p:cNvPr id="8" name="Объект 7">
            <a:extLst>
              <a:ext uri="{FF2B5EF4-FFF2-40B4-BE49-F238E27FC236}">
                <a16:creationId xmlns:a16="http://schemas.microsoft.com/office/drawing/2014/main" id="{F4583DE5-84FC-441F-99B8-95B9B920B62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131620" y="288461"/>
          <a:ext cx="1539875" cy="750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0" name="CorelDRAW" r:id="rId3" imgW="1539419" imgH="751522" progId="CorelDraw.Graphic.22">
                  <p:embed/>
                </p:oleObj>
              </mc:Choice>
              <mc:Fallback>
                <p:oleObj name="CorelDRAW" r:id="rId3" imgW="1539419" imgH="751522" progId="CorelDraw.Graphic.22">
                  <p:embed/>
                  <p:pic>
                    <p:nvPicPr>
                      <p:cNvPr id="8" name="Объект 7">
                        <a:extLst>
                          <a:ext uri="{FF2B5EF4-FFF2-40B4-BE49-F238E27FC236}">
                            <a16:creationId xmlns:a16="http://schemas.microsoft.com/office/drawing/2014/main" id="{F4583DE5-84FC-441F-99B8-95B9B920B62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131620" y="288461"/>
                        <a:ext cx="1539875" cy="7508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BAB32F55-188E-45F7-A9BE-2B26CDDC7B93}"/>
              </a:ext>
            </a:extLst>
          </p:cNvPr>
          <p:cNvCxnSpPr/>
          <p:nvPr/>
        </p:nvCxnSpPr>
        <p:spPr>
          <a:xfrm>
            <a:off x="0" y="1060450"/>
            <a:ext cx="12192000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23C8777D-446E-4571-99E8-B7DAE186D19E}"/>
              </a:ext>
            </a:extLst>
          </p:cNvPr>
          <p:cNvCxnSpPr/>
          <p:nvPr/>
        </p:nvCxnSpPr>
        <p:spPr>
          <a:xfrm>
            <a:off x="0" y="1107342"/>
            <a:ext cx="12192000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id="{CAA51B62-B9D9-49D5-A0CC-0BA66C316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32863" y="6308725"/>
            <a:ext cx="2743200" cy="365125"/>
          </a:xfrm>
        </p:spPr>
        <p:txBody>
          <a:bodyPr lIns="0" tIns="0" rIns="0" bIns="0"/>
          <a:lstStyle/>
          <a:p>
            <a:fld id="{7C553308-2061-4E34-9958-4D44C6D49AF9}" type="slidenum">
              <a:rPr lang="ru-RU" smtClean="0"/>
              <a:t>27</a:t>
            </a:fld>
            <a:endParaRPr lang="ru-RU" dirty="0"/>
          </a:p>
        </p:txBody>
      </p:sp>
      <p:sp>
        <p:nvSpPr>
          <p:cNvPr id="13" name="Подзаголовок 2">
            <a:extLst>
              <a:ext uri="{FF2B5EF4-FFF2-40B4-BE49-F238E27FC236}">
                <a16:creationId xmlns:a16="http://schemas.microsoft.com/office/drawing/2014/main" id="{340B671B-49FF-4426-ADD3-93091747B5B3}"/>
              </a:ext>
            </a:extLst>
          </p:cNvPr>
          <p:cNvSpPr txBox="1">
            <a:spLocks/>
          </p:cNvSpPr>
          <p:nvPr/>
        </p:nvSpPr>
        <p:spPr>
          <a:xfrm>
            <a:off x="520506" y="1935130"/>
            <a:ext cx="11155557" cy="4484419"/>
          </a:xfrm>
          <a:prstGeom prst="rect">
            <a:avLst/>
          </a:prstGeom>
        </p:spPr>
        <p:txBody>
          <a:bodyPr vert="horz" lIns="0" tIns="0" rIns="0" bIns="0" numCol="2" spcCol="36000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500"/>
              </a:spcBef>
              <a:buClr>
                <a:schemeClr val="accent1">
                  <a:lumMod val="75000"/>
                </a:schemeClr>
              </a:buClr>
            </a:pPr>
            <a:r>
              <a:rPr lang="ru-RU" sz="1000" b="1" dirty="0">
                <a:latin typeface="Century Gothic" panose="020B0502020202020204" pitchFamily="34" charset="0"/>
              </a:rPr>
              <a:t>Стороны концессионного соглашения:</a:t>
            </a:r>
          </a:p>
          <a:p>
            <a:pPr>
              <a:spcBef>
                <a:spcPts val="500"/>
              </a:spcBef>
              <a:buClr>
                <a:schemeClr val="accent1">
                  <a:lumMod val="75000"/>
                </a:schemeClr>
              </a:buClr>
            </a:pPr>
            <a:r>
              <a:rPr lang="ru-RU" sz="1000" dirty="0" err="1">
                <a:latin typeface="Century Gothic" panose="020B0502020202020204" pitchFamily="34" charset="0"/>
              </a:rPr>
              <a:t>концедент</a:t>
            </a:r>
            <a:r>
              <a:rPr lang="ru-RU" sz="1000" dirty="0">
                <a:latin typeface="Century Gothic" panose="020B0502020202020204" pitchFamily="34" charset="0"/>
              </a:rPr>
              <a:t> -</a:t>
            </a:r>
          </a:p>
          <a:p>
            <a:pPr>
              <a:spcBef>
                <a:spcPts val="500"/>
              </a:spcBef>
              <a:buClr>
                <a:schemeClr val="accent1">
                  <a:lumMod val="75000"/>
                </a:schemeClr>
              </a:buClr>
            </a:pPr>
            <a:r>
              <a:rPr lang="ru-RU" sz="1000" dirty="0">
                <a:latin typeface="Century Gothic" panose="020B0502020202020204" pitchFamily="34" charset="0"/>
              </a:rPr>
              <a:t>Министерство экономического развития Калужской области,</a:t>
            </a:r>
          </a:p>
          <a:p>
            <a:pPr>
              <a:spcBef>
                <a:spcPts val="500"/>
              </a:spcBef>
              <a:buClr>
                <a:schemeClr val="accent1">
                  <a:lumMod val="75000"/>
                </a:schemeClr>
              </a:buClr>
            </a:pPr>
            <a:r>
              <a:rPr lang="ru-RU" sz="1000" dirty="0">
                <a:latin typeface="Century Gothic" panose="020B0502020202020204" pitchFamily="34" charset="0"/>
              </a:rPr>
              <a:t>концессионер -</a:t>
            </a:r>
          </a:p>
          <a:p>
            <a:pPr>
              <a:spcBef>
                <a:spcPts val="500"/>
              </a:spcBef>
              <a:buClr>
                <a:schemeClr val="accent1">
                  <a:lumMod val="75000"/>
                </a:schemeClr>
              </a:buClr>
            </a:pPr>
            <a:r>
              <a:rPr lang="ru-RU" sz="1000" dirty="0">
                <a:latin typeface="Century Gothic" panose="020B0502020202020204" pitchFamily="34" charset="0"/>
              </a:rPr>
              <a:t>ЗАО «Инвестиционная компания «</a:t>
            </a:r>
            <a:r>
              <a:rPr lang="ru-RU" sz="1000" dirty="0" err="1">
                <a:latin typeface="Century Gothic" panose="020B0502020202020204" pitchFamily="34" charset="0"/>
              </a:rPr>
              <a:t>Альпинэкс</a:t>
            </a:r>
            <a:r>
              <a:rPr lang="ru-RU" sz="1000" dirty="0">
                <a:latin typeface="Century Gothic" panose="020B0502020202020204" pitchFamily="34" charset="0"/>
              </a:rPr>
              <a:t> Австрия».</a:t>
            </a:r>
          </a:p>
          <a:p>
            <a:pPr>
              <a:spcBef>
                <a:spcPts val="500"/>
              </a:spcBef>
              <a:buClr>
                <a:schemeClr val="accent1">
                  <a:lumMod val="75000"/>
                </a:schemeClr>
              </a:buClr>
            </a:pPr>
            <a:endParaRPr lang="ru-RU" sz="1000" dirty="0">
              <a:latin typeface="Century Gothic" panose="020B0502020202020204" pitchFamily="34" charset="0"/>
            </a:endParaRPr>
          </a:p>
          <a:p>
            <a:pPr>
              <a:spcBef>
                <a:spcPts val="500"/>
              </a:spcBef>
              <a:buClr>
                <a:schemeClr val="accent1">
                  <a:lumMod val="75000"/>
                </a:schemeClr>
              </a:buClr>
            </a:pPr>
            <a:r>
              <a:rPr lang="ru-RU" sz="1000" dirty="0">
                <a:latin typeface="Century Gothic" panose="020B0502020202020204" pitchFamily="34" charset="0"/>
              </a:rPr>
              <a:t>Срок концессионного соглашения - 49 лет.</a:t>
            </a:r>
          </a:p>
          <a:p>
            <a:pPr>
              <a:spcBef>
                <a:spcPts val="500"/>
              </a:spcBef>
              <a:buClr>
                <a:schemeClr val="accent1">
                  <a:lumMod val="75000"/>
                </a:schemeClr>
              </a:buClr>
            </a:pPr>
            <a:endParaRPr lang="ru-RU" sz="1000" dirty="0">
              <a:latin typeface="Century Gothic" panose="020B0502020202020204" pitchFamily="34" charset="0"/>
            </a:endParaRPr>
          </a:p>
          <a:p>
            <a:pPr>
              <a:spcBef>
                <a:spcPts val="500"/>
              </a:spcBef>
              <a:buClr>
                <a:schemeClr val="accent1">
                  <a:lumMod val="75000"/>
                </a:schemeClr>
              </a:buClr>
            </a:pPr>
            <a:r>
              <a:rPr lang="ru-RU" sz="10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Объем инвестиций:</a:t>
            </a:r>
          </a:p>
          <a:p>
            <a:pPr>
              <a:spcBef>
                <a:spcPts val="500"/>
              </a:spcBef>
              <a:buClr>
                <a:schemeClr val="accent1">
                  <a:lumMod val="75000"/>
                </a:schemeClr>
              </a:buClr>
            </a:pPr>
            <a:r>
              <a:rPr lang="ru-RU" sz="10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частные - не менее 90 миллионов рублей</a:t>
            </a:r>
            <a:r>
              <a:rPr lang="ru-RU" sz="1000" dirty="0">
                <a:latin typeface="Century Gothic" panose="020B0502020202020204" pitchFamily="34" charset="0"/>
              </a:rPr>
              <a:t>,</a:t>
            </a:r>
          </a:p>
          <a:p>
            <a:pPr>
              <a:spcBef>
                <a:spcPts val="500"/>
              </a:spcBef>
              <a:buClr>
                <a:schemeClr val="accent1">
                  <a:lumMod val="75000"/>
                </a:schemeClr>
              </a:buClr>
            </a:pPr>
            <a:r>
              <a:rPr lang="ru-RU" sz="1000" dirty="0">
                <a:solidFill>
                  <a:srgbClr val="C00000"/>
                </a:solidFill>
                <a:latin typeface="Century Gothic" panose="020B0502020202020204" pitchFamily="34" charset="0"/>
              </a:rPr>
              <a:t>государственные - 0 рублей.</a:t>
            </a:r>
          </a:p>
          <a:p>
            <a:pPr>
              <a:spcBef>
                <a:spcPts val="500"/>
              </a:spcBef>
              <a:buClr>
                <a:schemeClr val="accent1">
                  <a:lumMod val="75000"/>
                </a:schemeClr>
              </a:buClr>
            </a:pPr>
            <a:endParaRPr lang="ru-RU" sz="1000" dirty="0">
              <a:latin typeface="Century Gothic" panose="020B0502020202020204" pitchFamily="34" charset="0"/>
            </a:endParaRPr>
          </a:p>
          <a:p>
            <a:pPr>
              <a:spcBef>
                <a:spcPts val="500"/>
              </a:spcBef>
              <a:buClr>
                <a:schemeClr val="accent1">
                  <a:lumMod val="75000"/>
                </a:schemeClr>
              </a:buClr>
            </a:pPr>
            <a:r>
              <a:rPr lang="ru-RU" sz="1000" dirty="0">
                <a:latin typeface="Century Gothic" panose="020B0502020202020204" pitchFamily="34" charset="0"/>
              </a:rPr>
              <a:t>Объекты концессионного соглашения:</a:t>
            </a:r>
          </a:p>
          <a:p>
            <a:pPr>
              <a:spcBef>
                <a:spcPts val="500"/>
              </a:spcBef>
              <a:buClr>
                <a:schemeClr val="accent1">
                  <a:lumMod val="75000"/>
                </a:schemeClr>
              </a:buClr>
            </a:pPr>
            <a:r>
              <a:rPr lang="ru-RU" sz="1000" dirty="0">
                <a:latin typeface="Century Gothic" panose="020B0502020202020204" pitchFamily="34" charset="0"/>
              </a:rPr>
              <a:t>каретный сарай и ткацкий корпус.</a:t>
            </a:r>
          </a:p>
          <a:p>
            <a:pPr>
              <a:spcBef>
                <a:spcPts val="500"/>
              </a:spcBef>
              <a:buClr>
                <a:schemeClr val="accent1">
                  <a:lumMod val="75000"/>
                </a:schemeClr>
              </a:buClr>
            </a:pPr>
            <a:endParaRPr lang="ru-RU" sz="1000" dirty="0">
              <a:latin typeface="Century Gothic" panose="020B0502020202020204" pitchFamily="34" charset="0"/>
            </a:endParaRPr>
          </a:p>
          <a:p>
            <a:pPr algn="just">
              <a:spcBef>
                <a:spcPts val="500"/>
              </a:spcBef>
              <a:buClr>
                <a:schemeClr val="accent1">
                  <a:lumMod val="75000"/>
                </a:schemeClr>
              </a:buClr>
            </a:pPr>
            <a:r>
              <a:rPr lang="ru-RU" sz="1000" b="1" dirty="0">
                <a:latin typeface="Century Gothic" panose="020B0502020202020204" pitchFamily="34" charset="0"/>
              </a:rPr>
              <a:t>Цель проекта:</a:t>
            </a:r>
          </a:p>
          <a:p>
            <a:pPr marL="171450" indent="-171450" algn="just">
              <a:spcBef>
                <a:spcPts val="500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000" dirty="0">
                <a:latin typeface="Century Gothic" panose="020B0502020202020204" pitchFamily="34" charset="0"/>
              </a:rPr>
              <a:t>восстановление и сохранение объектов культурного наследия федерального значения: каретного сарая и ткацкого корпуса Усадьбы Полотняный Завод (Гончаровых), XVIII в. в пос. Полотняный Завод Дзержинского района Калужской области,</a:t>
            </a:r>
          </a:p>
          <a:p>
            <a:pPr marL="171450" indent="-171450" algn="just">
              <a:spcBef>
                <a:spcPts val="500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000" dirty="0">
                <a:latin typeface="Century Gothic" panose="020B0502020202020204" pitchFamily="34" charset="0"/>
              </a:rPr>
              <a:t>обеспечение использования объектов культурного наследия и увеличение туристического потока за счет организации культурных мероприятий, отдыха и развлечений, туристического обслуживания (гостиница, сувенирная лавка, кафе).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DD91FBA-ED99-4069-9441-D035939591CB}"/>
              </a:ext>
            </a:extLst>
          </p:cNvPr>
          <p:cNvSpPr txBox="1"/>
          <p:nvPr/>
        </p:nvSpPr>
        <p:spPr>
          <a:xfrm>
            <a:off x="2635717" y="1449388"/>
            <a:ext cx="6920565" cy="43088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Первое в России концессионное соглашение в сфере культуры</a:t>
            </a:r>
          </a:p>
          <a:p>
            <a:pPr algn="ctr"/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Усадебный комплекс «Полотняный завод» (Усадьба Гончаровых)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93130A9-5167-4E32-A6B1-414B500EF29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9456" y="2015475"/>
            <a:ext cx="4237209" cy="207568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FDC97DF-A756-4B34-8828-71A8B9972CB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9456" y="4236941"/>
            <a:ext cx="4237208" cy="2071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0311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121CB41-2C00-4C71-A2DB-E62636E6C1A7}"/>
              </a:ext>
            </a:extLst>
          </p:cNvPr>
          <p:cNvSpPr txBox="1"/>
          <p:nvPr/>
        </p:nvSpPr>
        <p:spPr>
          <a:xfrm>
            <a:off x="520504" y="422075"/>
            <a:ext cx="9362587" cy="55399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Реализованные проекты ГЧП</a:t>
            </a:r>
          </a:p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на территории Калужской области</a:t>
            </a:r>
          </a:p>
        </p:txBody>
      </p:sp>
      <p:graphicFrame>
        <p:nvGraphicFramePr>
          <p:cNvPr id="8" name="Объект 7">
            <a:extLst>
              <a:ext uri="{FF2B5EF4-FFF2-40B4-BE49-F238E27FC236}">
                <a16:creationId xmlns:a16="http://schemas.microsoft.com/office/drawing/2014/main" id="{F4583DE5-84FC-441F-99B8-95B9B920B62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131620" y="288461"/>
          <a:ext cx="1539875" cy="750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3" name="CorelDRAW" r:id="rId3" imgW="1539419" imgH="751522" progId="CorelDraw.Graphic.22">
                  <p:embed/>
                </p:oleObj>
              </mc:Choice>
              <mc:Fallback>
                <p:oleObj name="CorelDRAW" r:id="rId3" imgW="1539419" imgH="751522" progId="CorelDraw.Graphic.22">
                  <p:embed/>
                  <p:pic>
                    <p:nvPicPr>
                      <p:cNvPr id="8" name="Объект 7">
                        <a:extLst>
                          <a:ext uri="{FF2B5EF4-FFF2-40B4-BE49-F238E27FC236}">
                            <a16:creationId xmlns:a16="http://schemas.microsoft.com/office/drawing/2014/main" id="{F4583DE5-84FC-441F-99B8-95B9B920B62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131620" y="288461"/>
                        <a:ext cx="1539875" cy="7508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BAB32F55-188E-45F7-A9BE-2B26CDDC7B93}"/>
              </a:ext>
            </a:extLst>
          </p:cNvPr>
          <p:cNvCxnSpPr/>
          <p:nvPr/>
        </p:nvCxnSpPr>
        <p:spPr>
          <a:xfrm>
            <a:off x="0" y="1060450"/>
            <a:ext cx="12192000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23C8777D-446E-4571-99E8-B7DAE186D19E}"/>
              </a:ext>
            </a:extLst>
          </p:cNvPr>
          <p:cNvCxnSpPr/>
          <p:nvPr/>
        </p:nvCxnSpPr>
        <p:spPr>
          <a:xfrm>
            <a:off x="0" y="1107342"/>
            <a:ext cx="12192000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id="{CAA51B62-B9D9-49D5-A0CC-0BA66C316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32863" y="6308725"/>
            <a:ext cx="2743200" cy="365125"/>
          </a:xfrm>
        </p:spPr>
        <p:txBody>
          <a:bodyPr lIns="0" tIns="0" rIns="0" bIns="0"/>
          <a:lstStyle/>
          <a:p>
            <a:fld id="{7C553308-2061-4E34-9958-4D44C6D49AF9}" type="slidenum">
              <a:rPr lang="ru-RU" smtClean="0"/>
              <a:t>28</a:t>
            </a:fld>
            <a:endParaRPr lang="ru-RU" dirty="0"/>
          </a:p>
        </p:txBody>
      </p:sp>
      <p:sp>
        <p:nvSpPr>
          <p:cNvPr id="13" name="Подзаголовок 2">
            <a:extLst>
              <a:ext uri="{FF2B5EF4-FFF2-40B4-BE49-F238E27FC236}">
                <a16:creationId xmlns:a16="http://schemas.microsoft.com/office/drawing/2014/main" id="{340B671B-49FF-4426-ADD3-93091747B5B3}"/>
              </a:ext>
            </a:extLst>
          </p:cNvPr>
          <p:cNvSpPr txBox="1">
            <a:spLocks/>
          </p:cNvSpPr>
          <p:nvPr/>
        </p:nvSpPr>
        <p:spPr>
          <a:xfrm>
            <a:off x="520506" y="1935130"/>
            <a:ext cx="11155557" cy="4484419"/>
          </a:xfrm>
          <a:prstGeom prst="rect">
            <a:avLst/>
          </a:prstGeom>
        </p:spPr>
        <p:txBody>
          <a:bodyPr vert="horz" lIns="0" tIns="0" rIns="0" bIns="0" numCol="2" spcCol="36000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300"/>
              </a:spcBef>
              <a:buClr>
                <a:schemeClr val="accent1">
                  <a:lumMod val="75000"/>
                </a:schemeClr>
              </a:buClr>
            </a:pPr>
            <a:r>
              <a:rPr lang="ru-RU" sz="1000" b="1" dirty="0">
                <a:latin typeface="Century Gothic" panose="020B0502020202020204" pitchFamily="34" charset="0"/>
              </a:rPr>
              <a:t>Поселок Бабынино</a:t>
            </a:r>
          </a:p>
          <a:p>
            <a:pPr>
              <a:spcBef>
                <a:spcPts val="300"/>
              </a:spcBef>
              <a:buClr>
                <a:schemeClr val="accent1">
                  <a:lumMod val="75000"/>
                </a:schemeClr>
              </a:buClr>
            </a:pPr>
            <a:endParaRPr lang="ru-RU" sz="1000" dirty="0">
              <a:latin typeface="Century Gothic" panose="020B0502020202020204" pitchFamily="34" charset="0"/>
            </a:endParaRPr>
          </a:p>
          <a:p>
            <a:pPr>
              <a:spcBef>
                <a:spcPts val="300"/>
              </a:spcBef>
              <a:buClr>
                <a:schemeClr val="accent1">
                  <a:lumMod val="75000"/>
                </a:schemeClr>
              </a:buClr>
            </a:pPr>
            <a:r>
              <a:rPr lang="ru-RU" sz="1000" dirty="0">
                <a:latin typeface="Century Gothic" panose="020B0502020202020204" pitchFamily="34" charset="0"/>
              </a:rPr>
              <a:t>Стороны концессионного соглашения:</a:t>
            </a:r>
          </a:p>
          <a:p>
            <a:pPr>
              <a:spcBef>
                <a:spcPts val="300"/>
              </a:spcBef>
              <a:buClr>
                <a:schemeClr val="accent1">
                  <a:lumMod val="75000"/>
                </a:schemeClr>
              </a:buClr>
            </a:pPr>
            <a:r>
              <a:rPr lang="ru-RU" sz="1000" dirty="0" err="1">
                <a:latin typeface="Century Gothic" panose="020B0502020202020204" pitchFamily="34" charset="0"/>
              </a:rPr>
              <a:t>концедент</a:t>
            </a:r>
            <a:r>
              <a:rPr lang="ru-RU" sz="1000" dirty="0">
                <a:latin typeface="Century Gothic" panose="020B0502020202020204" pitchFamily="34" charset="0"/>
              </a:rPr>
              <a:t> - МО «Сельское поселение «Поселок Бабынино»,</a:t>
            </a:r>
          </a:p>
          <a:p>
            <a:pPr>
              <a:spcBef>
                <a:spcPts val="300"/>
              </a:spcBef>
              <a:buClr>
                <a:schemeClr val="accent1">
                  <a:lumMod val="75000"/>
                </a:schemeClr>
              </a:buClr>
            </a:pPr>
            <a:r>
              <a:rPr lang="ru-RU" sz="1000" dirty="0">
                <a:latin typeface="Century Gothic" panose="020B0502020202020204" pitchFamily="34" charset="0"/>
              </a:rPr>
              <a:t>концессионер - ИП Елисеева Т. И.</a:t>
            </a:r>
          </a:p>
          <a:p>
            <a:pPr>
              <a:spcBef>
                <a:spcPts val="300"/>
              </a:spcBef>
              <a:buClr>
                <a:schemeClr val="accent1">
                  <a:lumMod val="75000"/>
                </a:schemeClr>
              </a:buClr>
            </a:pPr>
            <a:endParaRPr lang="ru-RU" sz="1000" dirty="0">
              <a:latin typeface="Century Gothic" panose="020B0502020202020204" pitchFamily="34" charset="0"/>
            </a:endParaRPr>
          </a:p>
          <a:p>
            <a:pPr>
              <a:spcBef>
                <a:spcPts val="300"/>
              </a:spcBef>
              <a:buClr>
                <a:schemeClr val="accent1">
                  <a:lumMod val="75000"/>
                </a:schemeClr>
              </a:buClr>
            </a:pPr>
            <a:r>
              <a:rPr lang="ru-RU" sz="1000" dirty="0">
                <a:latin typeface="Century Gothic" panose="020B0502020202020204" pitchFamily="34" charset="0"/>
              </a:rPr>
              <a:t>Срок концессионного соглашения -</a:t>
            </a:r>
          </a:p>
          <a:p>
            <a:pPr>
              <a:spcBef>
                <a:spcPts val="300"/>
              </a:spcBef>
              <a:buClr>
                <a:schemeClr val="accent1">
                  <a:lumMod val="75000"/>
                </a:schemeClr>
              </a:buClr>
            </a:pPr>
            <a:r>
              <a:rPr lang="ru-RU" sz="1000" dirty="0">
                <a:latin typeface="Century Gothic" panose="020B0502020202020204" pitchFamily="34" charset="0"/>
              </a:rPr>
              <a:t>35 лет</a:t>
            </a:r>
          </a:p>
          <a:p>
            <a:pPr>
              <a:spcBef>
                <a:spcPts val="300"/>
              </a:spcBef>
              <a:buClr>
                <a:schemeClr val="accent1">
                  <a:lumMod val="75000"/>
                </a:schemeClr>
              </a:buClr>
            </a:pPr>
            <a:r>
              <a:rPr lang="ru-RU" sz="1000" dirty="0">
                <a:latin typeface="Century Gothic" panose="020B0502020202020204" pitchFamily="34" charset="0"/>
              </a:rPr>
              <a:t>(реконструкция объекта не позднее 2018 г. вкл.)</a:t>
            </a:r>
          </a:p>
          <a:p>
            <a:pPr>
              <a:spcBef>
                <a:spcPts val="300"/>
              </a:spcBef>
              <a:buClr>
                <a:schemeClr val="accent1">
                  <a:lumMod val="75000"/>
                </a:schemeClr>
              </a:buClr>
            </a:pPr>
            <a:endParaRPr lang="ru-RU" sz="1000" dirty="0">
              <a:latin typeface="Century Gothic" panose="020B0502020202020204" pitchFamily="34" charset="0"/>
            </a:endParaRPr>
          </a:p>
          <a:p>
            <a:pPr>
              <a:spcBef>
                <a:spcPts val="300"/>
              </a:spcBef>
              <a:buClr>
                <a:schemeClr val="accent1">
                  <a:lumMod val="75000"/>
                </a:schemeClr>
              </a:buClr>
            </a:pPr>
            <a:r>
              <a:rPr lang="ru-RU" sz="10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Объем инвестиций:</a:t>
            </a:r>
          </a:p>
          <a:p>
            <a:pPr>
              <a:spcBef>
                <a:spcPts val="300"/>
              </a:spcBef>
              <a:buClr>
                <a:schemeClr val="accent1">
                  <a:lumMod val="75000"/>
                </a:schemeClr>
              </a:buClr>
            </a:pPr>
            <a:r>
              <a:rPr lang="ru-RU" sz="10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частные - не менее 5 млн. руб.,</a:t>
            </a:r>
          </a:p>
          <a:p>
            <a:pPr>
              <a:spcBef>
                <a:spcPts val="300"/>
              </a:spcBef>
              <a:buClr>
                <a:schemeClr val="accent1">
                  <a:lumMod val="75000"/>
                </a:schemeClr>
              </a:buClr>
            </a:pPr>
            <a:r>
              <a:rPr lang="ru-RU" sz="1000" dirty="0">
                <a:solidFill>
                  <a:srgbClr val="C00000"/>
                </a:solidFill>
                <a:latin typeface="Century Gothic" panose="020B0502020202020204" pitchFamily="34" charset="0"/>
              </a:rPr>
              <a:t>государственные - 0 руб. </a:t>
            </a:r>
          </a:p>
          <a:p>
            <a:pPr>
              <a:spcBef>
                <a:spcPts val="300"/>
              </a:spcBef>
              <a:buClr>
                <a:schemeClr val="accent1">
                  <a:lumMod val="75000"/>
                </a:schemeClr>
              </a:buClr>
            </a:pPr>
            <a:endParaRPr lang="ru-RU" sz="1000" dirty="0">
              <a:latin typeface="Century Gothic" panose="020B0502020202020204" pitchFamily="34" charset="0"/>
            </a:endParaRPr>
          </a:p>
          <a:p>
            <a:pPr>
              <a:spcBef>
                <a:spcPts val="300"/>
              </a:spcBef>
              <a:buClr>
                <a:schemeClr val="accent1">
                  <a:lumMod val="75000"/>
                </a:schemeClr>
              </a:buClr>
            </a:pPr>
            <a:endParaRPr lang="ru-RU" sz="1000" dirty="0">
              <a:latin typeface="Century Gothic" panose="020B0502020202020204" pitchFamily="34" charset="0"/>
            </a:endParaRPr>
          </a:p>
          <a:p>
            <a:pPr>
              <a:spcBef>
                <a:spcPts val="300"/>
              </a:spcBef>
              <a:buClr>
                <a:schemeClr val="accent1">
                  <a:lumMod val="75000"/>
                </a:schemeClr>
              </a:buClr>
            </a:pPr>
            <a:endParaRPr lang="ru-RU" sz="1000" dirty="0">
              <a:latin typeface="Century Gothic" panose="020B0502020202020204" pitchFamily="34" charset="0"/>
            </a:endParaRPr>
          </a:p>
          <a:p>
            <a:pPr>
              <a:spcBef>
                <a:spcPts val="300"/>
              </a:spcBef>
              <a:buClr>
                <a:schemeClr val="accent1">
                  <a:lumMod val="75000"/>
                </a:schemeClr>
              </a:buClr>
            </a:pPr>
            <a:endParaRPr lang="ru-RU" sz="1000" dirty="0">
              <a:latin typeface="Century Gothic" panose="020B0502020202020204" pitchFamily="34" charset="0"/>
            </a:endParaRPr>
          </a:p>
          <a:p>
            <a:pPr>
              <a:spcBef>
                <a:spcPts val="300"/>
              </a:spcBef>
              <a:buClr>
                <a:schemeClr val="accent1">
                  <a:lumMod val="75000"/>
                </a:schemeClr>
              </a:buClr>
            </a:pPr>
            <a:endParaRPr lang="ru-RU" sz="1000" dirty="0">
              <a:latin typeface="Century Gothic" panose="020B0502020202020204" pitchFamily="34" charset="0"/>
            </a:endParaRPr>
          </a:p>
          <a:p>
            <a:pPr>
              <a:spcBef>
                <a:spcPts val="300"/>
              </a:spcBef>
              <a:buClr>
                <a:schemeClr val="accent1">
                  <a:lumMod val="75000"/>
                </a:schemeClr>
              </a:buClr>
            </a:pPr>
            <a:endParaRPr lang="ru-RU" sz="1000" dirty="0">
              <a:latin typeface="Century Gothic" panose="020B0502020202020204" pitchFamily="34" charset="0"/>
            </a:endParaRPr>
          </a:p>
          <a:p>
            <a:pPr>
              <a:spcBef>
                <a:spcPts val="300"/>
              </a:spcBef>
              <a:buClr>
                <a:schemeClr val="accent1">
                  <a:lumMod val="75000"/>
                </a:schemeClr>
              </a:buClr>
            </a:pPr>
            <a:endParaRPr lang="ru-RU" sz="1000" dirty="0">
              <a:latin typeface="Century Gothic" panose="020B0502020202020204" pitchFamily="34" charset="0"/>
            </a:endParaRPr>
          </a:p>
          <a:p>
            <a:pPr>
              <a:spcBef>
                <a:spcPts val="300"/>
              </a:spcBef>
              <a:buClr>
                <a:schemeClr val="accent1">
                  <a:lumMod val="75000"/>
                </a:schemeClr>
              </a:buClr>
            </a:pPr>
            <a:endParaRPr lang="ru-RU" sz="1000" dirty="0">
              <a:latin typeface="Century Gothic" panose="020B0502020202020204" pitchFamily="34" charset="0"/>
            </a:endParaRPr>
          </a:p>
          <a:p>
            <a:pPr>
              <a:spcBef>
                <a:spcPts val="300"/>
              </a:spcBef>
              <a:buClr>
                <a:schemeClr val="accent1">
                  <a:lumMod val="75000"/>
                </a:schemeClr>
              </a:buClr>
            </a:pPr>
            <a:endParaRPr lang="ru-RU" sz="1000" dirty="0">
              <a:latin typeface="Century Gothic" panose="020B0502020202020204" pitchFamily="34" charset="0"/>
            </a:endParaRPr>
          </a:p>
          <a:p>
            <a:pPr>
              <a:spcBef>
                <a:spcPts val="300"/>
              </a:spcBef>
              <a:buClr>
                <a:schemeClr val="accent1">
                  <a:lumMod val="75000"/>
                </a:schemeClr>
              </a:buClr>
            </a:pPr>
            <a:endParaRPr lang="ru-RU" sz="1000" dirty="0">
              <a:latin typeface="Century Gothic" panose="020B0502020202020204" pitchFamily="34" charset="0"/>
            </a:endParaRPr>
          </a:p>
          <a:p>
            <a:pPr>
              <a:spcBef>
                <a:spcPts val="300"/>
              </a:spcBef>
              <a:buClr>
                <a:schemeClr val="accent1">
                  <a:lumMod val="75000"/>
                </a:schemeClr>
              </a:buClr>
            </a:pPr>
            <a:endParaRPr lang="ru-RU" sz="1000" dirty="0">
              <a:latin typeface="Century Gothic" panose="020B0502020202020204" pitchFamily="34" charset="0"/>
            </a:endParaRPr>
          </a:p>
          <a:p>
            <a:pPr>
              <a:spcBef>
                <a:spcPts val="300"/>
              </a:spcBef>
              <a:buClr>
                <a:schemeClr val="accent1">
                  <a:lumMod val="75000"/>
                </a:schemeClr>
              </a:buClr>
            </a:pPr>
            <a:endParaRPr lang="ru-RU" sz="1000" dirty="0">
              <a:latin typeface="Century Gothic" panose="020B0502020202020204" pitchFamily="34" charset="0"/>
            </a:endParaRPr>
          </a:p>
          <a:p>
            <a:pPr>
              <a:spcBef>
                <a:spcPts val="300"/>
              </a:spcBef>
              <a:buClr>
                <a:schemeClr val="accent1">
                  <a:lumMod val="75000"/>
                </a:schemeClr>
              </a:buClr>
            </a:pPr>
            <a:r>
              <a:rPr lang="ru-RU" sz="1000" b="1" dirty="0">
                <a:latin typeface="Century Gothic" panose="020B0502020202020204" pitchFamily="34" charset="0"/>
              </a:rPr>
              <a:t>Поселок Товарково</a:t>
            </a:r>
          </a:p>
          <a:p>
            <a:pPr>
              <a:spcBef>
                <a:spcPts val="300"/>
              </a:spcBef>
              <a:buClr>
                <a:schemeClr val="accent1">
                  <a:lumMod val="75000"/>
                </a:schemeClr>
              </a:buClr>
            </a:pPr>
            <a:endParaRPr lang="ru-RU" sz="1000" dirty="0">
              <a:latin typeface="Century Gothic" panose="020B0502020202020204" pitchFamily="34" charset="0"/>
            </a:endParaRPr>
          </a:p>
          <a:p>
            <a:pPr>
              <a:spcBef>
                <a:spcPts val="300"/>
              </a:spcBef>
              <a:buClr>
                <a:schemeClr val="accent1">
                  <a:lumMod val="75000"/>
                </a:schemeClr>
              </a:buClr>
            </a:pPr>
            <a:r>
              <a:rPr lang="ru-RU" sz="1000" dirty="0">
                <a:latin typeface="Century Gothic" panose="020B0502020202020204" pitchFamily="34" charset="0"/>
              </a:rPr>
              <a:t>Стороны концессионного соглашения:</a:t>
            </a:r>
          </a:p>
          <a:p>
            <a:pPr>
              <a:spcBef>
                <a:spcPts val="300"/>
              </a:spcBef>
              <a:buClr>
                <a:schemeClr val="accent1">
                  <a:lumMod val="75000"/>
                </a:schemeClr>
              </a:buClr>
            </a:pPr>
            <a:r>
              <a:rPr lang="ru-RU" sz="1000" dirty="0" err="1">
                <a:latin typeface="Century Gothic" panose="020B0502020202020204" pitchFamily="34" charset="0"/>
              </a:rPr>
              <a:t>концедент</a:t>
            </a:r>
            <a:r>
              <a:rPr lang="ru-RU" sz="1000" dirty="0">
                <a:latin typeface="Century Gothic" panose="020B0502020202020204" pitchFamily="34" charset="0"/>
              </a:rPr>
              <a:t> - Поселковая Управа (исполнительно-распорядительный орган) городского поселения «Поселок Товарково»,</a:t>
            </a:r>
          </a:p>
          <a:p>
            <a:pPr>
              <a:spcBef>
                <a:spcPts val="300"/>
              </a:spcBef>
              <a:buClr>
                <a:schemeClr val="accent1">
                  <a:lumMod val="75000"/>
                </a:schemeClr>
              </a:buClr>
            </a:pPr>
            <a:r>
              <a:rPr lang="ru-RU" sz="1000" dirty="0">
                <a:latin typeface="Century Gothic" panose="020B0502020202020204" pitchFamily="34" charset="0"/>
              </a:rPr>
              <a:t>концессионер - ИП </a:t>
            </a:r>
            <a:r>
              <a:rPr lang="ru-RU" sz="1000" dirty="0" err="1">
                <a:latin typeface="Century Gothic" panose="020B0502020202020204" pitchFamily="34" charset="0"/>
              </a:rPr>
              <a:t>Быстрякова</a:t>
            </a:r>
            <a:r>
              <a:rPr lang="ru-RU" sz="1000" dirty="0">
                <a:latin typeface="Century Gothic" panose="020B0502020202020204" pitchFamily="34" charset="0"/>
              </a:rPr>
              <a:t> Н. В. </a:t>
            </a:r>
          </a:p>
          <a:p>
            <a:pPr>
              <a:spcBef>
                <a:spcPts val="300"/>
              </a:spcBef>
              <a:buClr>
                <a:schemeClr val="accent1">
                  <a:lumMod val="75000"/>
                </a:schemeClr>
              </a:buClr>
            </a:pPr>
            <a:endParaRPr lang="ru-RU" sz="1000" dirty="0">
              <a:latin typeface="Century Gothic" panose="020B0502020202020204" pitchFamily="34" charset="0"/>
            </a:endParaRPr>
          </a:p>
          <a:p>
            <a:pPr>
              <a:spcBef>
                <a:spcPts val="300"/>
              </a:spcBef>
              <a:buClr>
                <a:schemeClr val="accent1">
                  <a:lumMod val="75000"/>
                </a:schemeClr>
              </a:buClr>
            </a:pPr>
            <a:r>
              <a:rPr lang="ru-RU" sz="1000" dirty="0">
                <a:latin typeface="Century Gothic" panose="020B0502020202020204" pitchFamily="34" charset="0"/>
              </a:rPr>
              <a:t>Срок концессионного соглашения - 20 лет.</a:t>
            </a:r>
          </a:p>
          <a:p>
            <a:pPr>
              <a:spcBef>
                <a:spcPts val="300"/>
              </a:spcBef>
              <a:buClr>
                <a:schemeClr val="accent1">
                  <a:lumMod val="75000"/>
                </a:schemeClr>
              </a:buClr>
            </a:pPr>
            <a:endParaRPr lang="ru-RU" sz="1000" dirty="0">
              <a:latin typeface="Century Gothic" panose="020B0502020202020204" pitchFamily="34" charset="0"/>
            </a:endParaRPr>
          </a:p>
          <a:p>
            <a:pPr>
              <a:spcBef>
                <a:spcPts val="300"/>
              </a:spcBef>
              <a:buClr>
                <a:schemeClr val="accent1">
                  <a:lumMod val="75000"/>
                </a:schemeClr>
              </a:buClr>
            </a:pPr>
            <a:r>
              <a:rPr lang="ru-RU" sz="10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Объем инвестиций:</a:t>
            </a:r>
          </a:p>
          <a:p>
            <a:pPr>
              <a:spcBef>
                <a:spcPts val="300"/>
              </a:spcBef>
              <a:buClr>
                <a:schemeClr val="accent1">
                  <a:lumMod val="75000"/>
                </a:schemeClr>
              </a:buClr>
            </a:pPr>
            <a:r>
              <a:rPr lang="ru-RU" sz="10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частные - не менее 5 млн. руб.,</a:t>
            </a:r>
          </a:p>
          <a:p>
            <a:pPr>
              <a:spcBef>
                <a:spcPts val="300"/>
              </a:spcBef>
              <a:buClr>
                <a:schemeClr val="accent1">
                  <a:lumMod val="75000"/>
                </a:schemeClr>
              </a:buClr>
            </a:pPr>
            <a:r>
              <a:rPr lang="ru-RU" sz="1000" dirty="0">
                <a:solidFill>
                  <a:srgbClr val="C00000"/>
                </a:solidFill>
                <a:latin typeface="Century Gothic" panose="020B0502020202020204" pitchFamily="34" charset="0"/>
              </a:rPr>
              <a:t>государственные - 0 руб.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DD91FBA-ED99-4069-9441-D035939591CB}"/>
              </a:ext>
            </a:extLst>
          </p:cNvPr>
          <p:cNvSpPr txBox="1"/>
          <p:nvPr/>
        </p:nvSpPr>
        <p:spPr>
          <a:xfrm>
            <a:off x="2635717" y="1449388"/>
            <a:ext cx="6920565" cy="21544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Первые в регионе социальные проекты «Реконструкция бань»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0D76BE8-6DA4-4A7B-80A3-19F31ABFAC8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7617" y="4364011"/>
            <a:ext cx="3646337" cy="194471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EF00B6B-ECAA-4819-A358-F9C8E758368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8046" y="4364010"/>
            <a:ext cx="3646337" cy="1944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9367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121CB41-2C00-4C71-A2DB-E62636E6C1A7}"/>
              </a:ext>
            </a:extLst>
          </p:cNvPr>
          <p:cNvSpPr txBox="1"/>
          <p:nvPr/>
        </p:nvSpPr>
        <p:spPr>
          <a:xfrm>
            <a:off x="520504" y="422075"/>
            <a:ext cx="9362587" cy="55399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Реализованные проекты ГЧП</a:t>
            </a:r>
          </a:p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на территории Калужской области</a:t>
            </a:r>
          </a:p>
        </p:txBody>
      </p:sp>
      <p:graphicFrame>
        <p:nvGraphicFramePr>
          <p:cNvPr id="8" name="Объект 7">
            <a:extLst>
              <a:ext uri="{FF2B5EF4-FFF2-40B4-BE49-F238E27FC236}">
                <a16:creationId xmlns:a16="http://schemas.microsoft.com/office/drawing/2014/main" id="{F4583DE5-84FC-441F-99B8-95B9B920B62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131620" y="288461"/>
          <a:ext cx="1539875" cy="750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6" name="CorelDRAW" r:id="rId3" imgW="1539419" imgH="751522" progId="CorelDraw.Graphic.22">
                  <p:embed/>
                </p:oleObj>
              </mc:Choice>
              <mc:Fallback>
                <p:oleObj name="CorelDRAW" r:id="rId3" imgW="1539419" imgH="751522" progId="CorelDraw.Graphic.22">
                  <p:embed/>
                  <p:pic>
                    <p:nvPicPr>
                      <p:cNvPr id="8" name="Объект 7">
                        <a:extLst>
                          <a:ext uri="{FF2B5EF4-FFF2-40B4-BE49-F238E27FC236}">
                            <a16:creationId xmlns:a16="http://schemas.microsoft.com/office/drawing/2014/main" id="{F4583DE5-84FC-441F-99B8-95B9B920B62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131620" y="288461"/>
                        <a:ext cx="1539875" cy="7508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BAB32F55-188E-45F7-A9BE-2B26CDDC7B93}"/>
              </a:ext>
            </a:extLst>
          </p:cNvPr>
          <p:cNvCxnSpPr/>
          <p:nvPr/>
        </p:nvCxnSpPr>
        <p:spPr>
          <a:xfrm>
            <a:off x="0" y="1060450"/>
            <a:ext cx="12192000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23C8777D-446E-4571-99E8-B7DAE186D19E}"/>
              </a:ext>
            </a:extLst>
          </p:cNvPr>
          <p:cNvCxnSpPr/>
          <p:nvPr/>
        </p:nvCxnSpPr>
        <p:spPr>
          <a:xfrm>
            <a:off x="0" y="1107342"/>
            <a:ext cx="12192000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id="{CAA51B62-B9D9-49D5-A0CC-0BA66C316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32863" y="6308725"/>
            <a:ext cx="2743200" cy="365125"/>
          </a:xfrm>
        </p:spPr>
        <p:txBody>
          <a:bodyPr lIns="0" tIns="0" rIns="0" bIns="0"/>
          <a:lstStyle/>
          <a:p>
            <a:fld id="{7C553308-2061-4E34-9958-4D44C6D49AF9}" type="slidenum">
              <a:rPr lang="ru-RU" smtClean="0"/>
              <a:t>29</a:t>
            </a:fld>
            <a:endParaRPr lang="ru-RU" dirty="0"/>
          </a:p>
        </p:txBody>
      </p:sp>
      <p:sp>
        <p:nvSpPr>
          <p:cNvPr id="13" name="Подзаголовок 2">
            <a:extLst>
              <a:ext uri="{FF2B5EF4-FFF2-40B4-BE49-F238E27FC236}">
                <a16:creationId xmlns:a16="http://schemas.microsoft.com/office/drawing/2014/main" id="{340B671B-49FF-4426-ADD3-93091747B5B3}"/>
              </a:ext>
            </a:extLst>
          </p:cNvPr>
          <p:cNvSpPr txBox="1">
            <a:spLocks/>
          </p:cNvSpPr>
          <p:nvPr/>
        </p:nvSpPr>
        <p:spPr>
          <a:xfrm>
            <a:off x="515938" y="1449389"/>
            <a:ext cx="11155557" cy="2605159"/>
          </a:xfrm>
          <a:prstGeom prst="rect">
            <a:avLst/>
          </a:prstGeom>
        </p:spPr>
        <p:txBody>
          <a:bodyPr vert="horz" lIns="0" tIns="0" rIns="0" bIns="0" numCol="3" spcCol="36000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300"/>
              </a:spcBef>
              <a:buClr>
                <a:schemeClr val="accent1">
                  <a:lumMod val="75000"/>
                </a:schemeClr>
              </a:buClr>
            </a:pPr>
            <a:r>
              <a:rPr lang="ru-RU" sz="10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Проект в отношении реконструкции</a:t>
            </a:r>
          </a:p>
          <a:p>
            <a:pPr>
              <a:spcBef>
                <a:spcPts val="300"/>
              </a:spcBef>
              <a:buClr>
                <a:schemeClr val="accent1">
                  <a:lumMod val="75000"/>
                </a:schemeClr>
              </a:buClr>
            </a:pPr>
            <a:r>
              <a:rPr lang="ru-RU" sz="10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и эксплуатации патологоанатомического отделения в г. Калуге</a:t>
            </a:r>
          </a:p>
          <a:p>
            <a:pPr>
              <a:spcBef>
                <a:spcPts val="300"/>
              </a:spcBef>
              <a:buClr>
                <a:schemeClr val="accent1">
                  <a:lumMod val="75000"/>
                </a:schemeClr>
              </a:buClr>
            </a:pPr>
            <a:endParaRPr lang="ru-RU" sz="1000" dirty="0">
              <a:latin typeface="Century Gothic" panose="020B0502020202020204" pitchFamily="34" charset="0"/>
            </a:endParaRPr>
          </a:p>
          <a:p>
            <a:pPr>
              <a:spcBef>
                <a:spcPts val="300"/>
              </a:spcBef>
              <a:buClr>
                <a:schemeClr val="accent1">
                  <a:lumMod val="75000"/>
                </a:schemeClr>
              </a:buClr>
            </a:pPr>
            <a:r>
              <a:rPr lang="ru-RU" sz="1000" dirty="0">
                <a:latin typeface="Century Gothic" panose="020B0502020202020204" pitchFamily="34" charset="0"/>
              </a:rPr>
              <a:t>Форма ГЧП:</a:t>
            </a:r>
          </a:p>
          <a:p>
            <a:pPr>
              <a:spcBef>
                <a:spcPts val="300"/>
              </a:spcBef>
              <a:buClr>
                <a:schemeClr val="accent1">
                  <a:lumMod val="75000"/>
                </a:schemeClr>
              </a:buClr>
            </a:pPr>
            <a:r>
              <a:rPr lang="ru-RU" sz="1000" dirty="0">
                <a:latin typeface="Century Gothic" panose="020B0502020202020204" pitchFamily="34" charset="0"/>
              </a:rPr>
              <a:t>концессионное соглашение.</a:t>
            </a:r>
          </a:p>
          <a:p>
            <a:pPr>
              <a:spcBef>
                <a:spcPts val="300"/>
              </a:spcBef>
              <a:buClr>
                <a:schemeClr val="accent1">
                  <a:lumMod val="75000"/>
                </a:schemeClr>
              </a:buClr>
            </a:pPr>
            <a:r>
              <a:rPr lang="ru-RU" sz="1000" dirty="0">
                <a:latin typeface="Century Gothic" panose="020B0502020202020204" pitchFamily="34" charset="0"/>
              </a:rPr>
              <a:t>Стороны концессионного соглашения:</a:t>
            </a:r>
          </a:p>
          <a:p>
            <a:pPr>
              <a:spcBef>
                <a:spcPts val="300"/>
              </a:spcBef>
              <a:buClr>
                <a:schemeClr val="accent1">
                  <a:lumMod val="75000"/>
                </a:schemeClr>
              </a:buClr>
            </a:pPr>
            <a:r>
              <a:rPr lang="ru-RU" sz="1000" dirty="0" err="1">
                <a:latin typeface="Century Gothic" panose="020B0502020202020204" pitchFamily="34" charset="0"/>
              </a:rPr>
              <a:t>концедент</a:t>
            </a:r>
            <a:r>
              <a:rPr lang="ru-RU" sz="1000" dirty="0">
                <a:latin typeface="Century Gothic" panose="020B0502020202020204" pitchFamily="34" charset="0"/>
              </a:rPr>
              <a:t> - мин-во здравоохранения области,</a:t>
            </a:r>
          </a:p>
          <a:p>
            <a:pPr>
              <a:spcBef>
                <a:spcPts val="300"/>
              </a:spcBef>
              <a:buClr>
                <a:schemeClr val="accent1">
                  <a:lumMod val="75000"/>
                </a:schemeClr>
              </a:buClr>
            </a:pPr>
            <a:r>
              <a:rPr lang="ru-RU" sz="1000" dirty="0">
                <a:latin typeface="Century Gothic" panose="020B0502020202020204" pitchFamily="34" charset="0"/>
              </a:rPr>
              <a:t>концессионер - ООО «Архангел».</a:t>
            </a:r>
          </a:p>
          <a:p>
            <a:pPr>
              <a:spcBef>
                <a:spcPts val="300"/>
              </a:spcBef>
              <a:buClr>
                <a:schemeClr val="accent1">
                  <a:lumMod val="75000"/>
                </a:schemeClr>
              </a:buClr>
            </a:pPr>
            <a:endParaRPr lang="ru-RU" sz="1000" dirty="0">
              <a:latin typeface="Century Gothic" panose="020B0502020202020204" pitchFamily="34" charset="0"/>
            </a:endParaRPr>
          </a:p>
          <a:p>
            <a:pPr>
              <a:spcBef>
                <a:spcPts val="300"/>
              </a:spcBef>
              <a:buClr>
                <a:schemeClr val="accent1">
                  <a:lumMod val="75000"/>
                </a:schemeClr>
              </a:buClr>
            </a:pPr>
            <a:r>
              <a:rPr lang="ru-RU" sz="1000" dirty="0">
                <a:latin typeface="Century Gothic" panose="020B0502020202020204" pitchFamily="34" charset="0"/>
              </a:rPr>
              <a:t>Срок концессионного соглашения:</a:t>
            </a:r>
          </a:p>
          <a:p>
            <a:pPr>
              <a:spcBef>
                <a:spcPts val="300"/>
              </a:spcBef>
              <a:buClr>
                <a:schemeClr val="accent1">
                  <a:lumMod val="75000"/>
                </a:schemeClr>
              </a:buClr>
            </a:pPr>
            <a:r>
              <a:rPr lang="ru-RU" sz="1000" dirty="0">
                <a:latin typeface="Century Gothic" panose="020B0502020202020204" pitchFamily="34" charset="0"/>
              </a:rPr>
              <a:t>49 лет.</a:t>
            </a:r>
          </a:p>
          <a:p>
            <a:pPr>
              <a:spcBef>
                <a:spcPts val="300"/>
              </a:spcBef>
              <a:buClr>
                <a:schemeClr val="accent1">
                  <a:lumMod val="75000"/>
                </a:schemeClr>
              </a:buClr>
            </a:pPr>
            <a:endParaRPr lang="ru-RU" sz="1000" dirty="0">
              <a:latin typeface="Century Gothic" panose="020B0502020202020204" pitchFamily="34" charset="0"/>
            </a:endParaRPr>
          </a:p>
          <a:p>
            <a:pPr>
              <a:spcBef>
                <a:spcPts val="300"/>
              </a:spcBef>
              <a:buClr>
                <a:schemeClr val="accent1">
                  <a:lumMod val="75000"/>
                </a:schemeClr>
              </a:buClr>
            </a:pPr>
            <a:r>
              <a:rPr lang="ru-RU" sz="10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Объем инвестиций:</a:t>
            </a:r>
          </a:p>
          <a:p>
            <a:pPr>
              <a:spcBef>
                <a:spcPts val="300"/>
              </a:spcBef>
              <a:buClr>
                <a:schemeClr val="accent1">
                  <a:lumMod val="75000"/>
                </a:schemeClr>
              </a:buClr>
            </a:pPr>
            <a:r>
              <a:rPr lang="ru-RU" sz="10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не менее 50 000 000 руб.</a:t>
            </a:r>
          </a:p>
          <a:p>
            <a:pPr>
              <a:spcBef>
                <a:spcPts val="300"/>
              </a:spcBef>
              <a:buClr>
                <a:schemeClr val="accent1">
                  <a:lumMod val="75000"/>
                </a:schemeClr>
              </a:buClr>
            </a:pPr>
            <a:endParaRPr lang="ru-RU" sz="1000" dirty="0">
              <a:latin typeface="Century Gothic" panose="020B0502020202020204" pitchFamily="34" charset="0"/>
            </a:endParaRPr>
          </a:p>
          <a:p>
            <a:pPr>
              <a:spcBef>
                <a:spcPts val="300"/>
              </a:spcBef>
              <a:buClr>
                <a:schemeClr val="accent1">
                  <a:lumMod val="75000"/>
                </a:schemeClr>
              </a:buClr>
            </a:pPr>
            <a:r>
              <a:rPr lang="ru-RU" sz="10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Объекты</a:t>
            </a:r>
          </a:p>
          <a:p>
            <a:pPr>
              <a:spcBef>
                <a:spcPts val="300"/>
              </a:spcBef>
              <a:buClr>
                <a:schemeClr val="accent1">
                  <a:lumMod val="75000"/>
                </a:schemeClr>
              </a:buClr>
            </a:pPr>
            <a:r>
              <a:rPr lang="ru-RU" sz="10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теплоснабжения</a:t>
            </a:r>
          </a:p>
          <a:p>
            <a:pPr>
              <a:spcBef>
                <a:spcPts val="300"/>
              </a:spcBef>
              <a:buClr>
                <a:schemeClr val="accent1">
                  <a:lumMod val="75000"/>
                </a:schemeClr>
              </a:buClr>
            </a:pPr>
            <a:endParaRPr lang="ru-RU" sz="1000" dirty="0">
              <a:latin typeface="Century Gothic" panose="020B0502020202020204" pitchFamily="34" charset="0"/>
            </a:endParaRPr>
          </a:p>
          <a:p>
            <a:pPr>
              <a:spcBef>
                <a:spcPts val="300"/>
              </a:spcBef>
              <a:buClr>
                <a:schemeClr val="accent1">
                  <a:lumMod val="75000"/>
                </a:schemeClr>
              </a:buClr>
            </a:pPr>
            <a:r>
              <a:rPr lang="ru-RU" sz="1000" dirty="0" err="1">
                <a:latin typeface="Century Gothic" panose="020B0502020202020204" pitchFamily="34" charset="0"/>
              </a:rPr>
              <a:t>Думиничский</a:t>
            </a:r>
            <a:r>
              <a:rPr lang="ru-RU" sz="1000" dirty="0">
                <a:latin typeface="Century Gothic" panose="020B0502020202020204" pitchFamily="34" charset="0"/>
              </a:rPr>
              <a:t> (6 объектов),</a:t>
            </a:r>
          </a:p>
          <a:p>
            <a:pPr>
              <a:spcBef>
                <a:spcPts val="300"/>
              </a:spcBef>
              <a:buClr>
                <a:schemeClr val="accent1">
                  <a:lumMod val="75000"/>
                </a:schemeClr>
              </a:buClr>
            </a:pPr>
            <a:r>
              <a:rPr lang="ru-RU" sz="1000" dirty="0">
                <a:latin typeface="Century Gothic" panose="020B0502020202020204" pitchFamily="34" charset="0"/>
              </a:rPr>
              <a:t>Юхновский  (1 объект),</a:t>
            </a:r>
          </a:p>
          <a:p>
            <a:pPr>
              <a:spcBef>
                <a:spcPts val="300"/>
              </a:spcBef>
              <a:buClr>
                <a:schemeClr val="accent1">
                  <a:lumMod val="75000"/>
                </a:schemeClr>
              </a:buClr>
            </a:pPr>
            <a:r>
              <a:rPr lang="ru-RU" sz="1000" dirty="0">
                <a:latin typeface="Century Gothic" panose="020B0502020202020204" pitchFamily="34" charset="0"/>
              </a:rPr>
              <a:t>Ульяновский (2 объекта)</a:t>
            </a:r>
          </a:p>
          <a:p>
            <a:pPr>
              <a:spcBef>
                <a:spcPts val="300"/>
              </a:spcBef>
              <a:buClr>
                <a:schemeClr val="accent1">
                  <a:lumMod val="75000"/>
                </a:schemeClr>
              </a:buClr>
            </a:pPr>
            <a:r>
              <a:rPr lang="ru-RU" sz="1000" dirty="0">
                <a:latin typeface="Century Gothic" panose="020B0502020202020204" pitchFamily="34" charset="0"/>
              </a:rPr>
              <a:t>и Боровский (2 объекта</a:t>
            </a:r>
          </a:p>
          <a:p>
            <a:pPr>
              <a:spcBef>
                <a:spcPts val="300"/>
              </a:spcBef>
              <a:buClr>
                <a:schemeClr val="accent1">
                  <a:lumMod val="75000"/>
                </a:schemeClr>
              </a:buClr>
            </a:pPr>
            <a:r>
              <a:rPr lang="ru-RU" sz="1000" dirty="0">
                <a:latin typeface="Century Gothic" panose="020B0502020202020204" pitchFamily="34" charset="0"/>
              </a:rPr>
              <a:t> районы Калужской области.</a:t>
            </a:r>
          </a:p>
          <a:p>
            <a:pPr>
              <a:spcBef>
                <a:spcPts val="300"/>
              </a:spcBef>
              <a:buClr>
                <a:schemeClr val="accent1">
                  <a:lumMod val="75000"/>
                </a:schemeClr>
              </a:buClr>
            </a:pPr>
            <a:endParaRPr lang="ru-RU" sz="1000" dirty="0">
              <a:latin typeface="Century Gothic" panose="020B0502020202020204" pitchFamily="34" charset="0"/>
            </a:endParaRPr>
          </a:p>
          <a:p>
            <a:pPr>
              <a:spcBef>
                <a:spcPts val="300"/>
              </a:spcBef>
              <a:buClr>
                <a:schemeClr val="accent1">
                  <a:lumMod val="75000"/>
                </a:schemeClr>
              </a:buClr>
            </a:pPr>
            <a:r>
              <a:rPr lang="ru-RU" sz="1000" dirty="0">
                <a:latin typeface="Century Gothic" panose="020B0502020202020204" pitchFamily="34" charset="0"/>
              </a:rPr>
              <a:t>Форма ГЧП:</a:t>
            </a:r>
          </a:p>
          <a:p>
            <a:pPr>
              <a:spcBef>
                <a:spcPts val="300"/>
              </a:spcBef>
              <a:buClr>
                <a:schemeClr val="accent1">
                  <a:lumMod val="75000"/>
                </a:schemeClr>
              </a:buClr>
            </a:pPr>
            <a:r>
              <a:rPr lang="ru-RU" sz="1000" dirty="0">
                <a:latin typeface="Century Gothic" panose="020B0502020202020204" pitchFamily="34" charset="0"/>
              </a:rPr>
              <a:t>концессионные соглашения.</a:t>
            </a:r>
          </a:p>
          <a:p>
            <a:pPr>
              <a:spcBef>
                <a:spcPts val="300"/>
              </a:spcBef>
              <a:buClr>
                <a:schemeClr val="accent1">
                  <a:lumMod val="75000"/>
                </a:schemeClr>
              </a:buClr>
            </a:pPr>
            <a:endParaRPr lang="ru-RU" sz="1000" dirty="0">
              <a:latin typeface="Century Gothic" panose="020B0502020202020204" pitchFamily="34" charset="0"/>
            </a:endParaRPr>
          </a:p>
          <a:p>
            <a:pPr>
              <a:spcBef>
                <a:spcPts val="300"/>
              </a:spcBef>
              <a:buClr>
                <a:schemeClr val="accent1">
                  <a:lumMod val="75000"/>
                </a:schemeClr>
              </a:buClr>
            </a:pPr>
            <a:endParaRPr lang="ru-RU" sz="1000" dirty="0">
              <a:latin typeface="Century Gothic" panose="020B0502020202020204" pitchFamily="34" charset="0"/>
            </a:endParaRPr>
          </a:p>
          <a:p>
            <a:pPr>
              <a:spcBef>
                <a:spcPts val="300"/>
              </a:spcBef>
              <a:buClr>
                <a:schemeClr val="accent1">
                  <a:lumMod val="75000"/>
                </a:schemeClr>
              </a:buClr>
            </a:pPr>
            <a:r>
              <a:rPr lang="ru-RU" sz="10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Общий объем инвестиций:</a:t>
            </a:r>
          </a:p>
          <a:p>
            <a:pPr>
              <a:spcBef>
                <a:spcPts val="300"/>
              </a:spcBef>
              <a:buClr>
                <a:schemeClr val="accent1">
                  <a:lumMod val="75000"/>
                </a:schemeClr>
              </a:buClr>
            </a:pPr>
            <a:r>
              <a:rPr lang="ru-RU" sz="10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593 998 560 руб.</a:t>
            </a:r>
          </a:p>
          <a:p>
            <a:pPr>
              <a:spcBef>
                <a:spcPts val="300"/>
              </a:spcBef>
              <a:buClr>
                <a:schemeClr val="accent1">
                  <a:lumMod val="75000"/>
                </a:schemeClr>
              </a:buClr>
            </a:pPr>
            <a:r>
              <a:rPr lang="ru-RU" sz="10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Создание и </a:t>
            </a:r>
            <a:r>
              <a:rPr lang="ru-RU" sz="1000" b="1" dirty="0" err="1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последцющая</a:t>
            </a:r>
            <a:r>
              <a:rPr lang="ru-RU" sz="10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 эксплуатация объектов системы коммунальной инфраструктуры по сбору, обработке и утилизации ТКО; создание завода по производству альтернативного топлива</a:t>
            </a:r>
          </a:p>
          <a:p>
            <a:pPr>
              <a:spcBef>
                <a:spcPts val="300"/>
              </a:spcBef>
              <a:buClr>
                <a:schemeClr val="accent1">
                  <a:lumMod val="75000"/>
                </a:schemeClr>
              </a:buClr>
            </a:pPr>
            <a:endParaRPr lang="ru-RU" sz="1000" dirty="0">
              <a:latin typeface="Century Gothic" panose="020B0502020202020204" pitchFamily="34" charset="0"/>
            </a:endParaRPr>
          </a:p>
          <a:p>
            <a:pPr>
              <a:spcBef>
                <a:spcPts val="300"/>
              </a:spcBef>
              <a:buClr>
                <a:schemeClr val="accent1">
                  <a:lumMod val="75000"/>
                </a:schemeClr>
              </a:buClr>
            </a:pPr>
            <a:r>
              <a:rPr lang="ru-RU" sz="1000" dirty="0">
                <a:latin typeface="Century Gothic" panose="020B0502020202020204" pitchFamily="34" charset="0"/>
              </a:rPr>
              <a:t>Калуга,</a:t>
            </a:r>
          </a:p>
          <a:p>
            <a:pPr>
              <a:spcBef>
                <a:spcPts val="300"/>
              </a:spcBef>
              <a:buClr>
                <a:schemeClr val="accent1">
                  <a:lumMod val="75000"/>
                </a:schemeClr>
              </a:buClr>
            </a:pPr>
            <a:r>
              <a:rPr lang="ru-RU" sz="1000" dirty="0">
                <a:latin typeface="Century Gothic" panose="020B0502020202020204" pitchFamily="34" charset="0"/>
              </a:rPr>
              <a:t>МО «Медынский район».</a:t>
            </a:r>
          </a:p>
          <a:p>
            <a:pPr>
              <a:spcBef>
                <a:spcPts val="300"/>
              </a:spcBef>
              <a:buClr>
                <a:schemeClr val="accent1">
                  <a:lumMod val="75000"/>
                </a:schemeClr>
              </a:buClr>
            </a:pPr>
            <a:endParaRPr lang="ru-RU" sz="1000" dirty="0">
              <a:latin typeface="Century Gothic" panose="020B0502020202020204" pitchFamily="34" charset="0"/>
            </a:endParaRPr>
          </a:p>
          <a:p>
            <a:pPr>
              <a:spcBef>
                <a:spcPts val="300"/>
              </a:spcBef>
              <a:buClr>
                <a:schemeClr val="accent1">
                  <a:lumMod val="75000"/>
                </a:schemeClr>
              </a:buClr>
            </a:pPr>
            <a:r>
              <a:rPr lang="ru-RU" sz="1000" dirty="0">
                <a:latin typeface="Century Gothic" panose="020B0502020202020204" pitchFamily="34" charset="0"/>
              </a:rPr>
              <a:t>Форма ГЧП:</a:t>
            </a:r>
          </a:p>
          <a:p>
            <a:pPr>
              <a:spcBef>
                <a:spcPts val="300"/>
              </a:spcBef>
              <a:buClr>
                <a:schemeClr val="accent1">
                  <a:lumMod val="75000"/>
                </a:schemeClr>
              </a:buClr>
            </a:pPr>
            <a:r>
              <a:rPr lang="ru-RU" sz="1000" dirty="0">
                <a:latin typeface="Century Gothic" panose="020B0502020202020204" pitchFamily="34" charset="0"/>
              </a:rPr>
              <a:t>концессионные соглашения.</a:t>
            </a:r>
          </a:p>
          <a:p>
            <a:pPr>
              <a:spcBef>
                <a:spcPts val="300"/>
              </a:spcBef>
              <a:buClr>
                <a:schemeClr val="accent1">
                  <a:lumMod val="75000"/>
                </a:schemeClr>
              </a:buClr>
            </a:pPr>
            <a:endParaRPr lang="ru-RU" sz="1000" dirty="0">
              <a:latin typeface="Century Gothic" panose="020B0502020202020204" pitchFamily="34" charset="0"/>
            </a:endParaRPr>
          </a:p>
          <a:p>
            <a:pPr>
              <a:spcBef>
                <a:spcPts val="300"/>
              </a:spcBef>
              <a:buClr>
                <a:schemeClr val="accent1">
                  <a:lumMod val="75000"/>
                </a:schemeClr>
              </a:buClr>
            </a:pPr>
            <a:r>
              <a:rPr lang="ru-RU" sz="1000" dirty="0">
                <a:latin typeface="Century Gothic" panose="020B0502020202020204" pitchFamily="34" charset="0"/>
              </a:rPr>
              <a:t>Срок концессионных соглашений:</a:t>
            </a:r>
          </a:p>
          <a:p>
            <a:pPr>
              <a:spcBef>
                <a:spcPts val="300"/>
              </a:spcBef>
              <a:buClr>
                <a:schemeClr val="accent1">
                  <a:lumMod val="75000"/>
                </a:schemeClr>
              </a:buClr>
            </a:pPr>
            <a:r>
              <a:rPr lang="ru-RU" sz="1000" dirty="0">
                <a:latin typeface="Century Gothic" panose="020B0502020202020204" pitchFamily="34" charset="0"/>
              </a:rPr>
              <a:t>20 и 25 лет.</a:t>
            </a:r>
          </a:p>
          <a:p>
            <a:pPr>
              <a:spcBef>
                <a:spcPts val="300"/>
              </a:spcBef>
              <a:buClr>
                <a:schemeClr val="accent1">
                  <a:lumMod val="75000"/>
                </a:schemeClr>
              </a:buClr>
            </a:pPr>
            <a:endParaRPr lang="ru-RU" sz="1000" dirty="0">
              <a:latin typeface="Century Gothic" panose="020B0502020202020204" pitchFamily="34" charset="0"/>
            </a:endParaRPr>
          </a:p>
          <a:p>
            <a:pPr>
              <a:spcBef>
                <a:spcPts val="300"/>
              </a:spcBef>
              <a:buClr>
                <a:schemeClr val="accent1">
                  <a:lumMod val="75000"/>
                </a:schemeClr>
              </a:buClr>
            </a:pPr>
            <a:r>
              <a:rPr lang="ru-RU" sz="10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Объем инвестиций:</a:t>
            </a:r>
          </a:p>
          <a:p>
            <a:pPr>
              <a:spcBef>
                <a:spcPts val="300"/>
              </a:spcBef>
              <a:buClr>
                <a:schemeClr val="accent1">
                  <a:lumMod val="75000"/>
                </a:schemeClr>
              </a:buClr>
            </a:pPr>
            <a:r>
              <a:rPr lang="ru-RU" sz="10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349 300 000 руб.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6E28718-AF37-4F37-BAC2-F75376C2C3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937" y="4294458"/>
            <a:ext cx="11155557" cy="2014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8386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FEA309EA-C0AA-46DA-84E4-88B18927DBEC}"/>
              </a:ext>
            </a:extLst>
          </p:cNvPr>
          <p:cNvSpPr/>
          <p:nvPr/>
        </p:nvSpPr>
        <p:spPr>
          <a:xfrm>
            <a:off x="515937" y="1449388"/>
            <a:ext cx="11155557" cy="434863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39692D49-9712-4460-B630-3F19BBBFA92A}"/>
              </a:ext>
            </a:extLst>
          </p:cNvPr>
          <p:cNvSpPr/>
          <p:nvPr/>
        </p:nvSpPr>
        <p:spPr>
          <a:xfrm>
            <a:off x="515937" y="2185403"/>
            <a:ext cx="11155557" cy="434863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4F8C0BCF-5149-46A5-9AD6-136EB66091D2}"/>
              </a:ext>
            </a:extLst>
          </p:cNvPr>
          <p:cNvSpPr/>
          <p:nvPr/>
        </p:nvSpPr>
        <p:spPr>
          <a:xfrm>
            <a:off x="515937" y="2921418"/>
            <a:ext cx="11155557" cy="434863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id="{4B4AF5E4-4F25-47AF-858E-74D3C4358F5F}"/>
              </a:ext>
            </a:extLst>
          </p:cNvPr>
          <p:cNvSpPr/>
          <p:nvPr/>
        </p:nvSpPr>
        <p:spPr>
          <a:xfrm>
            <a:off x="515937" y="3657433"/>
            <a:ext cx="11155557" cy="434863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id="{9EB22531-DD20-4C40-B4D0-E2739E1EA1BD}"/>
              </a:ext>
            </a:extLst>
          </p:cNvPr>
          <p:cNvSpPr/>
          <p:nvPr/>
        </p:nvSpPr>
        <p:spPr>
          <a:xfrm>
            <a:off x="515937" y="4393448"/>
            <a:ext cx="11155557" cy="434863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id="{E84E2A13-D51E-4741-9DA2-6EC9506A946F}"/>
              </a:ext>
            </a:extLst>
          </p:cNvPr>
          <p:cNvSpPr/>
          <p:nvPr/>
        </p:nvSpPr>
        <p:spPr>
          <a:xfrm>
            <a:off x="515937" y="5129463"/>
            <a:ext cx="11155557" cy="434863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: скругленные углы 21">
            <a:extLst>
              <a:ext uri="{FF2B5EF4-FFF2-40B4-BE49-F238E27FC236}">
                <a16:creationId xmlns:a16="http://schemas.microsoft.com/office/drawing/2014/main" id="{C0C14418-91F9-482C-A5B4-3BB024DA15DA}"/>
              </a:ext>
            </a:extLst>
          </p:cNvPr>
          <p:cNvSpPr/>
          <p:nvPr/>
        </p:nvSpPr>
        <p:spPr>
          <a:xfrm>
            <a:off x="515937" y="5865478"/>
            <a:ext cx="11155557" cy="434863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D55659E-6860-4A2E-9143-839B91DD61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16860" y="1532554"/>
            <a:ext cx="10206106" cy="282708"/>
          </a:xfrm>
        </p:spPr>
        <p:txBody>
          <a:bodyPr lIns="0" tIns="0" rIns="0" bIns="0" anchor="ctr">
            <a:noAutofit/>
          </a:bodyPr>
          <a:lstStyle/>
          <a:p>
            <a:pPr algn="l">
              <a:spcBef>
                <a:spcPts val="3700"/>
              </a:spcBef>
            </a:pPr>
            <a:r>
              <a:rPr lang="ru-RU" sz="1600" dirty="0">
                <a:latin typeface="Century Gothic" panose="020B0502020202020204" pitchFamily="34" charset="0"/>
              </a:rPr>
              <a:t>Центр ГЧП. Функции, структура, взаимодействие между отделами.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121CB41-2C00-4C71-A2DB-E62636E6C1A7}"/>
              </a:ext>
            </a:extLst>
          </p:cNvPr>
          <p:cNvSpPr txBox="1"/>
          <p:nvPr/>
        </p:nvSpPr>
        <p:spPr>
          <a:xfrm>
            <a:off x="520505" y="422075"/>
            <a:ext cx="1791872" cy="55399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Содержание</a:t>
            </a:r>
          </a:p>
          <a:p>
            <a:endParaRPr lang="ru-RU" b="1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8" name="Объект 7">
            <a:extLst>
              <a:ext uri="{FF2B5EF4-FFF2-40B4-BE49-F238E27FC236}">
                <a16:creationId xmlns:a16="http://schemas.microsoft.com/office/drawing/2014/main" id="{F4583DE5-84FC-441F-99B8-95B9B920B62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7617677"/>
              </p:ext>
            </p:extLst>
          </p:nvPr>
        </p:nvGraphicFramePr>
        <p:xfrm>
          <a:off x="10131620" y="288461"/>
          <a:ext cx="1539875" cy="750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0" name="CorelDRAW" r:id="rId3" imgW="1539419" imgH="751522" progId="CorelDraw.Graphic.22">
                  <p:embed/>
                </p:oleObj>
              </mc:Choice>
              <mc:Fallback>
                <p:oleObj name="CorelDRAW" r:id="rId3" imgW="1539419" imgH="751522" progId="CorelDraw.Graphic.2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131620" y="288461"/>
                        <a:ext cx="1539875" cy="7508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BAB32F55-188E-45F7-A9BE-2B26CDDC7B93}"/>
              </a:ext>
            </a:extLst>
          </p:cNvPr>
          <p:cNvCxnSpPr/>
          <p:nvPr/>
        </p:nvCxnSpPr>
        <p:spPr>
          <a:xfrm>
            <a:off x="0" y="1060450"/>
            <a:ext cx="12192000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23C8777D-446E-4571-99E8-B7DAE186D19E}"/>
              </a:ext>
            </a:extLst>
          </p:cNvPr>
          <p:cNvCxnSpPr/>
          <p:nvPr/>
        </p:nvCxnSpPr>
        <p:spPr>
          <a:xfrm>
            <a:off x="0" y="1107342"/>
            <a:ext cx="12192000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07A5C88C-4D3B-46C1-9C16-B8B8992FFD13}"/>
              </a:ext>
            </a:extLst>
          </p:cNvPr>
          <p:cNvSpPr txBox="1"/>
          <p:nvPr/>
        </p:nvSpPr>
        <p:spPr>
          <a:xfrm>
            <a:off x="515938" y="2015526"/>
            <a:ext cx="1791872" cy="55399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endParaRPr lang="ru-RU" b="1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endParaRPr lang="ru-RU" b="1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id="{CAA51B62-B9D9-49D5-A0CC-0BA66C316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32863" y="6308725"/>
            <a:ext cx="2743200" cy="365125"/>
          </a:xfrm>
        </p:spPr>
        <p:txBody>
          <a:bodyPr lIns="0" tIns="0" rIns="0" bIns="0"/>
          <a:lstStyle/>
          <a:p>
            <a:fld id="{7C553308-2061-4E34-9958-4D44C6D49AF9}" type="slidenum">
              <a:rPr lang="ru-RU" smtClean="0"/>
              <a:t>3</a:t>
            </a:fld>
            <a:endParaRPr lang="ru-RU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8CD34B0-BBDD-4EE0-8036-F2BD11780C55}"/>
              </a:ext>
            </a:extLst>
          </p:cNvPr>
          <p:cNvSpPr txBox="1"/>
          <p:nvPr/>
        </p:nvSpPr>
        <p:spPr>
          <a:xfrm>
            <a:off x="677719" y="1540830"/>
            <a:ext cx="377360" cy="470898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>
              <a:spcBef>
                <a:spcPts val="3600"/>
              </a:spcBef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4</a:t>
            </a:r>
          </a:p>
          <a:p>
            <a:pPr algn="ctr">
              <a:spcBef>
                <a:spcPts val="3600"/>
              </a:spcBef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8</a:t>
            </a:r>
          </a:p>
          <a:p>
            <a:pPr algn="ctr">
              <a:spcBef>
                <a:spcPts val="3600"/>
              </a:spcBef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10</a:t>
            </a:r>
          </a:p>
          <a:p>
            <a:pPr algn="ctr">
              <a:spcBef>
                <a:spcPts val="3600"/>
              </a:spcBef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15</a:t>
            </a:r>
          </a:p>
          <a:p>
            <a:pPr algn="ctr">
              <a:spcBef>
                <a:spcPts val="3600"/>
              </a:spcBef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18</a:t>
            </a:r>
          </a:p>
          <a:p>
            <a:pPr algn="ctr">
              <a:spcBef>
                <a:spcPts val="3600"/>
              </a:spcBef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22</a:t>
            </a:r>
          </a:p>
          <a:p>
            <a:pPr algn="ctr">
              <a:spcBef>
                <a:spcPts val="3600"/>
              </a:spcBef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24</a:t>
            </a:r>
          </a:p>
        </p:txBody>
      </p:sp>
      <p:sp>
        <p:nvSpPr>
          <p:cNvPr id="24" name="Подзаголовок 2">
            <a:extLst>
              <a:ext uri="{FF2B5EF4-FFF2-40B4-BE49-F238E27FC236}">
                <a16:creationId xmlns:a16="http://schemas.microsoft.com/office/drawing/2014/main" id="{98009BC3-0E97-4EC1-B0A9-28259AA8A7EF}"/>
              </a:ext>
            </a:extLst>
          </p:cNvPr>
          <p:cNvSpPr txBox="1">
            <a:spLocks/>
          </p:cNvSpPr>
          <p:nvPr/>
        </p:nvSpPr>
        <p:spPr>
          <a:xfrm>
            <a:off x="1216860" y="2266750"/>
            <a:ext cx="10206106" cy="28270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3700"/>
              </a:spcBef>
            </a:pPr>
            <a:r>
              <a:rPr lang="ru-RU" sz="1600" dirty="0">
                <a:latin typeface="Century Gothic" panose="020B0502020202020204" pitchFamily="34" charset="0"/>
              </a:rPr>
              <a:t>Законодательство, правовое регулирование ГЧП.</a:t>
            </a:r>
          </a:p>
        </p:txBody>
      </p:sp>
      <p:sp>
        <p:nvSpPr>
          <p:cNvPr id="25" name="Подзаголовок 2">
            <a:extLst>
              <a:ext uri="{FF2B5EF4-FFF2-40B4-BE49-F238E27FC236}">
                <a16:creationId xmlns:a16="http://schemas.microsoft.com/office/drawing/2014/main" id="{67C46097-01F4-491C-A007-51C069B7B8D3}"/>
              </a:ext>
            </a:extLst>
          </p:cNvPr>
          <p:cNvSpPr txBox="1">
            <a:spLocks/>
          </p:cNvSpPr>
          <p:nvPr/>
        </p:nvSpPr>
        <p:spPr>
          <a:xfrm>
            <a:off x="1216860" y="3003802"/>
            <a:ext cx="10206106" cy="28270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3700"/>
              </a:spcBef>
            </a:pPr>
            <a:r>
              <a:rPr lang="ru-RU" sz="1600" dirty="0">
                <a:latin typeface="Century Gothic" panose="020B0502020202020204" pitchFamily="34" charset="0"/>
              </a:rPr>
              <a:t>Предварительная деятельность муниципального образования в рамках дальнейшей работы по заключению концессионного соглашения.</a:t>
            </a:r>
          </a:p>
        </p:txBody>
      </p:sp>
      <p:sp>
        <p:nvSpPr>
          <p:cNvPr id="26" name="Подзаголовок 2">
            <a:extLst>
              <a:ext uri="{FF2B5EF4-FFF2-40B4-BE49-F238E27FC236}">
                <a16:creationId xmlns:a16="http://schemas.microsoft.com/office/drawing/2014/main" id="{DF5B6A20-CCCD-4864-96ED-2668CDE6CC21}"/>
              </a:ext>
            </a:extLst>
          </p:cNvPr>
          <p:cNvSpPr txBox="1">
            <a:spLocks/>
          </p:cNvSpPr>
          <p:nvPr/>
        </p:nvSpPr>
        <p:spPr>
          <a:xfrm>
            <a:off x="1216860" y="3730187"/>
            <a:ext cx="10206106" cy="28270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3700"/>
              </a:spcBef>
            </a:pPr>
            <a:r>
              <a:rPr lang="ru-RU" sz="1600" dirty="0">
                <a:latin typeface="Century Gothic" panose="020B0502020202020204" pitchFamily="34" charset="0"/>
              </a:rPr>
              <a:t>Правовая схема заключения концессионного соглашения.</a:t>
            </a:r>
          </a:p>
        </p:txBody>
      </p:sp>
      <p:sp>
        <p:nvSpPr>
          <p:cNvPr id="27" name="Подзаголовок 2">
            <a:extLst>
              <a:ext uri="{FF2B5EF4-FFF2-40B4-BE49-F238E27FC236}">
                <a16:creationId xmlns:a16="http://schemas.microsoft.com/office/drawing/2014/main" id="{FB699DB8-D228-47FC-A903-A1F96172DD29}"/>
              </a:ext>
            </a:extLst>
          </p:cNvPr>
          <p:cNvSpPr txBox="1">
            <a:spLocks/>
          </p:cNvSpPr>
          <p:nvPr/>
        </p:nvSpPr>
        <p:spPr>
          <a:xfrm>
            <a:off x="1216860" y="4473155"/>
            <a:ext cx="10206106" cy="28270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3700"/>
              </a:spcBef>
            </a:pPr>
            <a:r>
              <a:rPr lang="ru-RU" sz="1600" dirty="0">
                <a:latin typeface="Century Gothic" panose="020B0502020202020204" pitchFamily="34" charset="0"/>
              </a:rPr>
              <a:t>Методические рекомендации по подготовке финансовой модели ГЧП-проекта.</a:t>
            </a:r>
          </a:p>
        </p:txBody>
      </p:sp>
      <p:sp>
        <p:nvSpPr>
          <p:cNvPr id="28" name="Подзаголовок 2">
            <a:extLst>
              <a:ext uri="{FF2B5EF4-FFF2-40B4-BE49-F238E27FC236}">
                <a16:creationId xmlns:a16="http://schemas.microsoft.com/office/drawing/2014/main" id="{2196EE4B-3DAD-4037-A68F-ACA7D7741B5C}"/>
              </a:ext>
            </a:extLst>
          </p:cNvPr>
          <p:cNvSpPr txBox="1">
            <a:spLocks/>
          </p:cNvSpPr>
          <p:nvPr/>
        </p:nvSpPr>
        <p:spPr>
          <a:xfrm>
            <a:off x="1216860" y="5202217"/>
            <a:ext cx="10206106" cy="28270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3700"/>
              </a:spcBef>
            </a:pPr>
            <a:r>
              <a:rPr lang="ru-RU" sz="1600" dirty="0">
                <a:latin typeface="Century Gothic" panose="020B0502020202020204" pitchFamily="34" charset="0"/>
              </a:rPr>
              <a:t>Используемые интернет-ресурсы.</a:t>
            </a:r>
          </a:p>
        </p:txBody>
      </p:sp>
      <p:sp>
        <p:nvSpPr>
          <p:cNvPr id="29" name="Подзаголовок 2">
            <a:extLst>
              <a:ext uri="{FF2B5EF4-FFF2-40B4-BE49-F238E27FC236}">
                <a16:creationId xmlns:a16="http://schemas.microsoft.com/office/drawing/2014/main" id="{81958E9C-B1E4-4FBD-B2B3-E716E4D48E26}"/>
              </a:ext>
            </a:extLst>
          </p:cNvPr>
          <p:cNvSpPr txBox="1">
            <a:spLocks/>
          </p:cNvSpPr>
          <p:nvPr/>
        </p:nvSpPr>
        <p:spPr>
          <a:xfrm>
            <a:off x="1216860" y="5938750"/>
            <a:ext cx="10206106" cy="28270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3700"/>
              </a:spcBef>
            </a:pPr>
            <a:r>
              <a:rPr lang="ru-RU" sz="1600" dirty="0">
                <a:latin typeface="Century Gothic" panose="020B0502020202020204" pitchFamily="34" charset="0"/>
              </a:rPr>
              <a:t>Реализованные проекты на территории Калужской области.</a:t>
            </a:r>
          </a:p>
        </p:txBody>
      </p:sp>
    </p:spTree>
    <p:extLst>
      <p:ext uri="{BB962C8B-B14F-4D97-AF65-F5344CB8AC3E}">
        <p14:creationId xmlns:p14="http://schemas.microsoft.com/office/powerpoint/2010/main" val="401684590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121CB41-2C00-4C71-A2DB-E62636E6C1A7}"/>
              </a:ext>
            </a:extLst>
          </p:cNvPr>
          <p:cNvSpPr txBox="1"/>
          <p:nvPr/>
        </p:nvSpPr>
        <p:spPr>
          <a:xfrm>
            <a:off x="520504" y="422075"/>
            <a:ext cx="9362587" cy="55399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Реализованные проекты ГЧП</a:t>
            </a:r>
          </a:p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на территории Калужской области</a:t>
            </a:r>
          </a:p>
        </p:txBody>
      </p:sp>
      <p:graphicFrame>
        <p:nvGraphicFramePr>
          <p:cNvPr id="8" name="Объект 7">
            <a:extLst>
              <a:ext uri="{FF2B5EF4-FFF2-40B4-BE49-F238E27FC236}">
                <a16:creationId xmlns:a16="http://schemas.microsoft.com/office/drawing/2014/main" id="{F4583DE5-84FC-441F-99B8-95B9B920B62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131620" y="288461"/>
          <a:ext cx="1539875" cy="750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9" name="CorelDRAW" r:id="rId3" imgW="1539419" imgH="751522" progId="CorelDraw.Graphic.22">
                  <p:embed/>
                </p:oleObj>
              </mc:Choice>
              <mc:Fallback>
                <p:oleObj name="CorelDRAW" r:id="rId3" imgW="1539419" imgH="751522" progId="CorelDraw.Graphic.22">
                  <p:embed/>
                  <p:pic>
                    <p:nvPicPr>
                      <p:cNvPr id="8" name="Объект 7">
                        <a:extLst>
                          <a:ext uri="{FF2B5EF4-FFF2-40B4-BE49-F238E27FC236}">
                            <a16:creationId xmlns:a16="http://schemas.microsoft.com/office/drawing/2014/main" id="{F4583DE5-84FC-441F-99B8-95B9B920B62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131620" y="288461"/>
                        <a:ext cx="1539875" cy="7508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BAB32F55-188E-45F7-A9BE-2B26CDDC7B93}"/>
              </a:ext>
            </a:extLst>
          </p:cNvPr>
          <p:cNvCxnSpPr/>
          <p:nvPr/>
        </p:nvCxnSpPr>
        <p:spPr>
          <a:xfrm>
            <a:off x="0" y="1060450"/>
            <a:ext cx="12192000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23C8777D-446E-4571-99E8-B7DAE186D19E}"/>
              </a:ext>
            </a:extLst>
          </p:cNvPr>
          <p:cNvCxnSpPr/>
          <p:nvPr/>
        </p:nvCxnSpPr>
        <p:spPr>
          <a:xfrm>
            <a:off x="0" y="1107342"/>
            <a:ext cx="12192000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id="{CAA51B62-B9D9-49D5-A0CC-0BA66C316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32863" y="6308725"/>
            <a:ext cx="2743200" cy="365125"/>
          </a:xfrm>
        </p:spPr>
        <p:txBody>
          <a:bodyPr lIns="0" tIns="0" rIns="0" bIns="0"/>
          <a:lstStyle/>
          <a:p>
            <a:fld id="{7C553308-2061-4E34-9958-4D44C6D49AF9}" type="slidenum">
              <a:rPr lang="ru-RU" smtClean="0"/>
              <a:t>30</a:t>
            </a:fld>
            <a:endParaRPr lang="ru-RU" dirty="0"/>
          </a:p>
        </p:txBody>
      </p:sp>
      <p:sp>
        <p:nvSpPr>
          <p:cNvPr id="13" name="Подзаголовок 2">
            <a:extLst>
              <a:ext uri="{FF2B5EF4-FFF2-40B4-BE49-F238E27FC236}">
                <a16:creationId xmlns:a16="http://schemas.microsoft.com/office/drawing/2014/main" id="{340B671B-49FF-4426-ADD3-93091747B5B3}"/>
              </a:ext>
            </a:extLst>
          </p:cNvPr>
          <p:cNvSpPr txBox="1">
            <a:spLocks/>
          </p:cNvSpPr>
          <p:nvPr/>
        </p:nvSpPr>
        <p:spPr>
          <a:xfrm>
            <a:off x="515938" y="1949304"/>
            <a:ext cx="11155557" cy="2105244"/>
          </a:xfrm>
          <a:prstGeom prst="rect">
            <a:avLst/>
          </a:prstGeom>
        </p:spPr>
        <p:txBody>
          <a:bodyPr vert="horz" lIns="0" tIns="0" rIns="0" bIns="0" numCol="3" spcCol="36000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300"/>
              </a:spcBef>
              <a:buClr>
                <a:schemeClr val="accent1">
                  <a:lumMod val="75000"/>
                </a:schemeClr>
              </a:buClr>
            </a:pPr>
            <a:r>
              <a:rPr lang="ru-RU" sz="10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Усадьба Фалеевых</a:t>
            </a:r>
          </a:p>
          <a:p>
            <a:pPr>
              <a:spcBef>
                <a:spcPts val="300"/>
              </a:spcBef>
              <a:buClr>
                <a:schemeClr val="accent1">
                  <a:lumMod val="75000"/>
                </a:schemeClr>
              </a:buClr>
            </a:pPr>
            <a:endParaRPr lang="ru-RU" sz="1000" dirty="0">
              <a:latin typeface="Century Gothic" panose="020B0502020202020204" pitchFamily="34" charset="0"/>
            </a:endParaRPr>
          </a:p>
          <a:p>
            <a:pPr>
              <a:spcBef>
                <a:spcPts val="300"/>
              </a:spcBef>
              <a:buClr>
                <a:schemeClr val="accent1">
                  <a:lumMod val="75000"/>
                </a:schemeClr>
              </a:buClr>
            </a:pPr>
            <a:r>
              <a:rPr lang="ru-RU" sz="1000" dirty="0">
                <a:latin typeface="Century Gothic" panose="020B0502020202020204" pitchFamily="34" charset="0"/>
              </a:rPr>
              <a:t>Договор аренды сроком на 49 лет.</a:t>
            </a:r>
          </a:p>
          <a:p>
            <a:pPr>
              <a:spcBef>
                <a:spcPts val="300"/>
              </a:spcBef>
              <a:buClr>
                <a:schemeClr val="accent1">
                  <a:lumMod val="75000"/>
                </a:schemeClr>
              </a:buClr>
            </a:pPr>
            <a:endParaRPr lang="ru-RU" sz="1000" dirty="0">
              <a:latin typeface="Century Gothic" panose="020B0502020202020204" pitchFamily="34" charset="0"/>
            </a:endParaRPr>
          </a:p>
          <a:p>
            <a:pPr>
              <a:spcBef>
                <a:spcPts val="300"/>
              </a:spcBef>
              <a:buClr>
                <a:schemeClr val="accent1">
                  <a:lumMod val="75000"/>
                </a:schemeClr>
              </a:buClr>
            </a:pPr>
            <a:r>
              <a:rPr lang="ru-RU" sz="1000" dirty="0">
                <a:solidFill>
                  <a:srgbClr val="C00000"/>
                </a:solidFill>
                <a:latin typeface="Century Gothic" panose="020B0502020202020204" pitchFamily="34" charset="0"/>
              </a:rPr>
              <a:t>4 152 руб./мес.</a:t>
            </a:r>
          </a:p>
          <a:p>
            <a:pPr>
              <a:spcBef>
                <a:spcPts val="300"/>
              </a:spcBef>
              <a:buClr>
                <a:schemeClr val="accent1">
                  <a:lumMod val="75000"/>
                </a:schemeClr>
              </a:buClr>
            </a:pPr>
            <a:endParaRPr lang="ru-RU" sz="1000" dirty="0">
              <a:latin typeface="Century Gothic" panose="020B0502020202020204" pitchFamily="34" charset="0"/>
            </a:endParaRPr>
          </a:p>
          <a:p>
            <a:pPr marL="171450" indent="-171450" algn="l">
              <a:spcBef>
                <a:spcPts val="300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000" dirty="0">
                <a:latin typeface="Century Gothic" panose="020B0502020202020204" pitchFamily="34" charset="0"/>
              </a:rPr>
              <a:t>Адрес: г. Калуга, ул. </a:t>
            </a:r>
            <a:r>
              <a:rPr lang="ru-RU" sz="1000" dirty="0" err="1">
                <a:latin typeface="Century Gothic" panose="020B0502020202020204" pitchFamily="34" charset="0"/>
              </a:rPr>
              <a:t>Вилонова</a:t>
            </a:r>
            <a:r>
              <a:rPr lang="ru-RU" sz="1000" dirty="0">
                <a:latin typeface="Century Gothic" panose="020B0502020202020204" pitchFamily="34" charset="0"/>
              </a:rPr>
              <a:t>, д. 32.</a:t>
            </a:r>
          </a:p>
          <a:p>
            <a:pPr marL="171450" indent="-171450" algn="l">
              <a:spcBef>
                <a:spcPts val="300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000" dirty="0">
                <a:latin typeface="Century Gothic" panose="020B0502020202020204" pitchFamily="34" charset="0"/>
              </a:rPr>
              <a:t>Время создания: 60-70 годы XVIII века.</a:t>
            </a:r>
          </a:p>
          <a:p>
            <a:pPr marL="171450" indent="-171450" algn="l">
              <a:spcBef>
                <a:spcPts val="300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000" dirty="0">
                <a:latin typeface="Century Gothic" panose="020B0502020202020204" pitchFamily="34" charset="0"/>
              </a:rPr>
              <a:t>Краткое описание: здание занимает правое переднее положение в бывшей усадьбе Фалеевых. В декоративном убранстве фасада сохранилось только две колонны входа с флигеля улицы. Интерьер памятника был перестроен.</a:t>
            </a:r>
          </a:p>
          <a:p>
            <a:pPr marL="171450" indent="-171450" algn="l">
              <a:spcBef>
                <a:spcPts val="300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000" dirty="0">
                <a:latin typeface="Century Gothic" panose="020B0502020202020204" pitchFamily="34" charset="0"/>
              </a:rPr>
              <a:t>Состояние памятника: аварийное.</a:t>
            </a:r>
          </a:p>
          <a:p>
            <a:pPr>
              <a:spcBef>
                <a:spcPts val="300"/>
              </a:spcBef>
              <a:buClr>
                <a:schemeClr val="accent1">
                  <a:lumMod val="75000"/>
                </a:schemeClr>
              </a:buClr>
            </a:pPr>
            <a:endParaRPr lang="ru-RU" sz="1000" dirty="0">
              <a:latin typeface="Century Gothic" panose="020B0502020202020204" pitchFamily="34" charset="0"/>
            </a:endParaRPr>
          </a:p>
          <a:p>
            <a:pPr>
              <a:spcBef>
                <a:spcPts val="300"/>
              </a:spcBef>
              <a:buClr>
                <a:schemeClr val="accent1">
                  <a:lumMod val="75000"/>
                </a:schemeClr>
              </a:buClr>
            </a:pPr>
            <a:endParaRPr lang="ru-RU" sz="1000" dirty="0">
              <a:latin typeface="Century Gothic" panose="020B0502020202020204" pitchFamily="34" charset="0"/>
            </a:endParaRPr>
          </a:p>
          <a:p>
            <a:pPr>
              <a:spcBef>
                <a:spcPts val="300"/>
              </a:spcBef>
              <a:buClr>
                <a:schemeClr val="accent1">
                  <a:lumMod val="75000"/>
                </a:schemeClr>
              </a:buClr>
            </a:pPr>
            <a:r>
              <a:rPr lang="ru-RU" sz="10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Аптечный флигель городской усадьбы Хлюстина</a:t>
            </a:r>
          </a:p>
          <a:p>
            <a:pPr>
              <a:spcBef>
                <a:spcPts val="300"/>
              </a:spcBef>
              <a:buClr>
                <a:schemeClr val="accent1">
                  <a:lumMod val="75000"/>
                </a:schemeClr>
              </a:buClr>
            </a:pPr>
            <a:endParaRPr lang="ru-RU" sz="1000" dirty="0">
              <a:latin typeface="Century Gothic" panose="020B0502020202020204" pitchFamily="34" charset="0"/>
            </a:endParaRPr>
          </a:p>
          <a:p>
            <a:pPr>
              <a:spcBef>
                <a:spcPts val="300"/>
              </a:spcBef>
              <a:buClr>
                <a:schemeClr val="accent1">
                  <a:lumMod val="75000"/>
                </a:schemeClr>
              </a:buClr>
            </a:pPr>
            <a:r>
              <a:rPr lang="ru-RU" sz="1000" dirty="0">
                <a:latin typeface="Century Gothic" panose="020B0502020202020204" pitchFamily="34" charset="0"/>
              </a:rPr>
              <a:t>Договор аренды сроком на 49 лет.</a:t>
            </a:r>
          </a:p>
          <a:p>
            <a:pPr>
              <a:spcBef>
                <a:spcPts val="300"/>
              </a:spcBef>
              <a:buClr>
                <a:schemeClr val="accent1">
                  <a:lumMod val="75000"/>
                </a:schemeClr>
              </a:buClr>
            </a:pPr>
            <a:endParaRPr lang="ru-RU" sz="1000" dirty="0">
              <a:latin typeface="Century Gothic" panose="020B0502020202020204" pitchFamily="34" charset="0"/>
            </a:endParaRPr>
          </a:p>
          <a:p>
            <a:pPr>
              <a:spcBef>
                <a:spcPts val="300"/>
              </a:spcBef>
              <a:buClr>
                <a:schemeClr val="accent1">
                  <a:lumMod val="75000"/>
                </a:schemeClr>
              </a:buClr>
            </a:pPr>
            <a:r>
              <a:rPr lang="ru-RU" sz="1000" dirty="0">
                <a:solidFill>
                  <a:srgbClr val="C00000"/>
                </a:solidFill>
                <a:latin typeface="Century Gothic" panose="020B0502020202020204" pitchFamily="34" charset="0"/>
              </a:rPr>
              <a:t>22 898 руб./мес.</a:t>
            </a:r>
          </a:p>
          <a:p>
            <a:pPr>
              <a:spcBef>
                <a:spcPts val="300"/>
              </a:spcBef>
              <a:buClr>
                <a:schemeClr val="accent1">
                  <a:lumMod val="75000"/>
                </a:schemeClr>
              </a:buClr>
            </a:pPr>
            <a:endParaRPr lang="ru-RU" sz="1000" dirty="0">
              <a:latin typeface="Century Gothic" panose="020B0502020202020204" pitchFamily="34" charset="0"/>
            </a:endParaRPr>
          </a:p>
          <a:p>
            <a:pPr marL="171450" indent="-171450" algn="l">
              <a:spcBef>
                <a:spcPts val="300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000" dirty="0">
                <a:latin typeface="Century Gothic" panose="020B0502020202020204" pitchFamily="34" charset="0"/>
              </a:rPr>
              <a:t>Адрес: г. Калуга, ул. Никитина д.66</a:t>
            </a:r>
          </a:p>
          <a:p>
            <a:pPr marL="171450" indent="-171450" algn="l">
              <a:spcBef>
                <a:spcPts val="300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000" dirty="0">
                <a:latin typeface="Century Gothic" panose="020B0502020202020204" pitchFamily="34" charset="0"/>
              </a:rPr>
              <a:t>Время создания: 1805-1808 гг.</a:t>
            </a:r>
          </a:p>
          <a:p>
            <a:pPr marL="171450" indent="-171450" algn="l">
              <a:spcBef>
                <a:spcPts val="300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000" dirty="0">
                <a:latin typeface="Century Gothic" panose="020B0502020202020204" pitchFamily="34" charset="0"/>
              </a:rPr>
              <a:t>Краткое описание: кирпичное здание на белокаменном цоколе, выстроенное в стиле зрелого классицизма.</a:t>
            </a:r>
          </a:p>
          <a:p>
            <a:pPr marL="171450" indent="-171450" algn="l">
              <a:spcBef>
                <a:spcPts val="300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000" dirty="0">
                <a:latin typeface="Century Gothic" panose="020B0502020202020204" pitchFamily="34" charset="0"/>
              </a:rPr>
              <a:t>Состояние объекта: неудовлетворительное.</a:t>
            </a:r>
          </a:p>
          <a:p>
            <a:pPr>
              <a:spcBef>
                <a:spcPts val="300"/>
              </a:spcBef>
              <a:buClr>
                <a:schemeClr val="accent1">
                  <a:lumMod val="75000"/>
                </a:schemeClr>
              </a:buClr>
            </a:pPr>
            <a:endParaRPr lang="ru-RU" sz="1000" dirty="0">
              <a:latin typeface="Century Gothic" panose="020B0502020202020204" pitchFamily="34" charset="0"/>
            </a:endParaRPr>
          </a:p>
          <a:p>
            <a:pPr>
              <a:spcBef>
                <a:spcPts val="300"/>
              </a:spcBef>
              <a:buClr>
                <a:schemeClr val="accent1">
                  <a:lumMod val="75000"/>
                </a:schemeClr>
              </a:buClr>
            </a:pPr>
            <a:endParaRPr lang="ru-RU" sz="1000" dirty="0">
              <a:latin typeface="Century Gothic" panose="020B0502020202020204" pitchFamily="34" charset="0"/>
            </a:endParaRPr>
          </a:p>
          <a:p>
            <a:pPr>
              <a:spcBef>
                <a:spcPts val="300"/>
              </a:spcBef>
              <a:buClr>
                <a:schemeClr val="accent1">
                  <a:lumMod val="75000"/>
                </a:schemeClr>
              </a:buClr>
            </a:pPr>
            <a:endParaRPr lang="ru-RU" sz="1000" dirty="0">
              <a:latin typeface="Century Gothic" panose="020B0502020202020204" pitchFamily="34" charset="0"/>
            </a:endParaRPr>
          </a:p>
          <a:p>
            <a:pPr>
              <a:spcBef>
                <a:spcPts val="300"/>
              </a:spcBef>
              <a:buClr>
                <a:schemeClr val="accent1">
                  <a:lumMod val="75000"/>
                </a:schemeClr>
              </a:buClr>
            </a:pPr>
            <a:endParaRPr lang="ru-RU" sz="1000" dirty="0">
              <a:latin typeface="Century Gothic" panose="020B0502020202020204" pitchFamily="34" charset="0"/>
            </a:endParaRPr>
          </a:p>
          <a:p>
            <a:pPr>
              <a:spcBef>
                <a:spcPts val="300"/>
              </a:spcBef>
              <a:buClr>
                <a:schemeClr val="accent1">
                  <a:lumMod val="75000"/>
                </a:schemeClr>
              </a:buClr>
            </a:pPr>
            <a:r>
              <a:rPr lang="ru-RU" sz="10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Жилой дом 1-ой трети ХIХ века,</a:t>
            </a:r>
          </a:p>
          <a:p>
            <a:pPr>
              <a:spcBef>
                <a:spcPts val="300"/>
              </a:spcBef>
              <a:buClr>
                <a:schemeClr val="accent1">
                  <a:lumMod val="75000"/>
                </a:schemeClr>
              </a:buClr>
            </a:pPr>
            <a:r>
              <a:rPr lang="ru-RU" sz="10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договор аренды</a:t>
            </a:r>
          </a:p>
          <a:p>
            <a:pPr>
              <a:spcBef>
                <a:spcPts val="300"/>
              </a:spcBef>
              <a:buClr>
                <a:schemeClr val="accent1">
                  <a:lumMod val="75000"/>
                </a:schemeClr>
              </a:buClr>
            </a:pPr>
            <a:endParaRPr lang="ru-RU" sz="1000" dirty="0">
              <a:latin typeface="Century Gothic" panose="020B0502020202020204" pitchFamily="34" charset="0"/>
            </a:endParaRPr>
          </a:p>
          <a:p>
            <a:pPr>
              <a:spcBef>
                <a:spcPts val="300"/>
              </a:spcBef>
              <a:buClr>
                <a:schemeClr val="accent1">
                  <a:lumMod val="75000"/>
                </a:schemeClr>
              </a:buClr>
            </a:pPr>
            <a:r>
              <a:rPr lang="ru-RU" sz="1000" dirty="0">
                <a:latin typeface="Century Gothic" panose="020B0502020202020204" pitchFamily="34" charset="0"/>
              </a:rPr>
              <a:t>Договор аренды сроком на 30 лет. </a:t>
            </a:r>
          </a:p>
          <a:p>
            <a:pPr>
              <a:spcBef>
                <a:spcPts val="300"/>
              </a:spcBef>
              <a:buClr>
                <a:schemeClr val="accent1">
                  <a:lumMod val="75000"/>
                </a:schemeClr>
              </a:buClr>
            </a:pPr>
            <a:endParaRPr lang="ru-RU" sz="1000" dirty="0">
              <a:latin typeface="Century Gothic" panose="020B0502020202020204" pitchFamily="34" charset="0"/>
            </a:endParaRPr>
          </a:p>
          <a:p>
            <a:pPr>
              <a:spcBef>
                <a:spcPts val="300"/>
              </a:spcBef>
              <a:buClr>
                <a:schemeClr val="accent1">
                  <a:lumMod val="75000"/>
                </a:schemeClr>
              </a:buClr>
            </a:pPr>
            <a:r>
              <a:rPr lang="ru-RU" sz="1000" dirty="0">
                <a:solidFill>
                  <a:srgbClr val="C00000"/>
                </a:solidFill>
                <a:latin typeface="Century Gothic" panose="020B0502020202020204" pitchFamily="34" charset="0"/>
              </a:rPr>
              <a:t>50 799,6 руб./мес.</a:t>
            </a:r>
          </a:p>
          <a:p>
            <a:pPr>
              <a:spcBef>
                <a:spcPts val="300"/>
              </a:spcBef>
              <a:buClr>
                <a:schemeClr val="accent1">
                  <a:lumMod val="75000"/>
                </a:schemeClr>
              </a:buClr>
            </a:pPr>
            <a:endParaRPr lang="ru-RU" sz="1000" dirty="0">
              <a:latin typeface="Century Gothic" panose="020B0502020202020204" pitchFamily="34" charset="0"/>
            </a:endParaRPr>
          </a:p>
          <a:p>
            <a:pPr marL="171450" indent="-171450" algn="l">
              <a:spcBef>
                <a:spcPts val="300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000" dirty="0">
                <a:latin typeface="Century Gothic" panose="020B0502020202020204" pitchFamily="34" charset="0"/>
              </a:rPr>
              <a:t>Адрес: г. Калуга, ул. Театральная, 43/8.</a:t>
            </a:r>
          </a:p>
          <a:p>
            <a:pPr marL="171450" indent="-171450" algn="l">
              <a:spcBef>
                <a:spcPts val="300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000" dirty="0">
                <a:latin typeface="Century Gothic" panose="020B0502020202020204" pitchFamily="34" charset="0"/>
              </a:rPr>
              <a:t>Здание культурного наследия, регионального значения.</a:t>
            </a:r>
          </a:p>
          <a:p>
            <a:pPr marL="171450" indent="-171450" algn="l">
              <a:spcBef>
                <a:spcPts val="300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000" dirty="0">
                <a:latin typeface="Century Gothic" panose="020B0502020202020204" pitchFamily="34" charset="0"/>
              </a:rPr>
              <a:t>Общая площадь объекта - 183,8 кв. м.</a:t>
            </a:r>
          </a:p>
          <a:p>
            <a:pPr marL="171450" indent="-171450" algn="l">
              <a:spcBef>
                <a:spcPts val="300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000" dirty="0">
                <a:latin typeface="Century Gothic" panose="020B0502020202020204" pitchFamily="34" charset="0"/>
              </a:rPr>
              <a:t>Главное здание - 163,6 кв. м.</a:t>
            </a:r>
          </a:p>
          <a:p>
            <a:pPr marL="171450" indent="-171450" algn="l">
              <a:spcBef>
                <a:spcPts val="300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000" dirty="0">
                <a:latin typeface="Century Gothic" panose="020B0502020202020204" pitchFamily="34" charset="0"/>
              </a:rPr>
              <a:t>Износ дома составляет около 60%.</a:t>
            </a:r>
          </a:p>
          <a:p>
            <a:pPr>
              <a:spcBef>
                <a:spcPts val="300"/>
              </a:spcBef>
              <a:buClr>
                <a:schemeClr val="accent1">
                  <a:lumMod val="75000"/>
                </a:schemeClr>
              </a:buClr>
            </a:pPr>
            <a:endParaRPr lang="ru-RU" sz="1000" dirty="0">
              <a:latin typeface="Century Gothic" panose="020B0502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DD31DAE-DE88-4CE0-B0D3-0781254651DF}"/>
              </a:ext>
            </a:extLst>
          </p:cNvPr>
          <p:cNvSpPr txBox="1"/>
          <p:nvPr/>
        </p:nvSpPr>
        <p:spPr>
          <a:xfrm>
            <a:off x="2635717" y="1449388"/>
            <a:ext cx="6920565" cy="21544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Программа «1 рубль за 1 квадратный метр»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B91EC60-0C44-4E1B-8C5D-F763D4CFD64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203"/>
          <a:stretch/>
        </p:blipFill>
        <p:spPr>
          <a:xfrm>
            <a:off x="515938" y="4301955"/>
            <a:ext cx="3418958" cy="1990941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934A456D-E200-4224-92FD-249FC4CEAE8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567"/>
          <a:stretch/>
        </p:blipFill>
        <p:spPr>
          <a:xfrm>
            <a:off x="4403485" y="4317783"/>
            <a:ext cx="3418958" cy="1990942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118B603C-85C6-44E1-9A02-D84DBBA87B0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448"/>
          <a:stretch/>
        </p:blipFill>
        <p:spPr>
          <a:xfrm>
            <a:off x="8252537" y="4323416"/>
            <a:ext cx="3418958" cy="1985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0487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67DBA37-95A6-4754-A4D8-E88B49F5E2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53308-2061-4E34-9958-4D44C6D49AF9}" type="slidenum">
              <a:rPr lang="ru-RU" smtClean="0"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451402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9B2A612-3F71-42CD-A701-D53DEDE862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0443" y="509424"/>
            <a:ext cx="1491114" cy="1151139"/>
          </a:xfrm>
          <a:prstGeom prst="rect">
            <a:avLst/>
          </a:prstGeom>
          <a:effectLst>
            <a:glow rad="584200">
              <a:schemeClr val="bg1">
                <a:alpha val="68000"/>
              </a:schemeClr>
            </a:glo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3E98411-1562-46C1-BE0C-07E61C8BDD4D}"/>
              </a:ext>
            </a:extLst>
          </p:cNvPr>
          <p:cNvSpPr txBox="1"/>
          <p:nvPr/>
        </p:nvSpPr>
        <p:spPr>
          <a:xfrm>
            <a:off x="2783548" y="1941060"/>
            <a:ext cx="677866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ЦЕНТР ГОСУДАРСТВЕННО-ЧАСТНОГО ПАРТНЕРСТВА Калужской области</a:t>
            </a:r>
          </a:p>
          <a:p>
            <a:pPr algn="ctr"/>
            <a:r>
              <a:rPr lang="ru-RU" sz="14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тел.: 8 (4842) 27 99 93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1C0599B-AEB6-46D3-9FEB-F59A1D99AD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3777" y="3501457"/>
            <a:ext cx="8464446" cy="2807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9416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D55659E-6860-4A2E-9143-839B91DD61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5938" y="1856940"/>
            <a:ext cx="11155557" cy="2623620"/>
          </a:xfrm>
        </p:spPr>
        <p:txBody>
          <a:bodyPr lIns="0" tIns="0" rIns="0" bIns="0" numCol="2" spcCol="360000" anchor="t">
            <a:noAutofit/>
          </a:bodyPr>
          <a:lstStyle/>
          <a:p>
            <a:pPr algn="just">
              <a:spcBef>
                <a:spcPts val="700"/>
              </a:spcBef>
            </a:pPr>
            <a:r>
              <a:rPr lang="ru-RU" sz="900" b="1" dirty="0">
                <a:latin typeface="Century Gothic" panose="020B0502020202020204" pitchFamily="34" charset="0"/>
              </a:rPr>
              <a:t>«Нам необходимо сделать государственно-частное партнерство одним из важнейших механизмов развития социальной политики».</a:t>
            </a:r>
          </a:p>
          <a:p>
            <a:pPr algn="r">
              <a:spcBef>
                <a:spcPts val="700"/>
              </a:spcBef>
            </a:pPr>
            <a:r>
              <a:rPr lang="ru-RU" sz="900" b="1" dirty="0">
                <a:latin typeface="Century Gothic" panose="020B0502020202020204" pitchFamily="34" charset="0"/>
              </a:rPr>
              <a:t>В. В. Путин.</a:t>
            </a:r>
          </a:p>
          <a:p>
            <a:pPr algn="just">
              <a:spcBef>
                <a:spcPts val="700"/>
              </a:spcBef>
            </a:pPr>
            <a:r>
              <a:rPr lang="ru-RU" sz="900" dirty="0">
                <a:latin typeface="Century Gothic" panose="020B0502020202020204" pitchFamily="34" charset="0"/>
              </a:rPr>
              <a:t>	Значительная часть приоритетных национальных проектов, определенных в рамках реализации поручений Президента РФ, находится в сфере ответственности регионов. Любой из национальных проектов можно реализовать с использованием механизма ГПЧ. Кроме того, создание, модернизация, реконструкция публичной инфраструктуры может быть осуществлена также с использованием данного механизма эффективного государственного самоуправления. ГЧП проекты позволяют:</a:t>
            </a:r>
          </a:p>
          <a:p>
            <a:pPr marL="171450" indent="-171450" algn="just">
              <a:spcBef>
                <a:spcPts val="700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900" dirty="0">
                <a:latin typeface="Century Gothic" panose="020B0502020202020204" pitchFamily="34" charset="0"/>
              </a:rPr>
              <a:t>создавать/модернизировать публичную собственность,</a:t>
            </a:r>
          </a:p>
          <a:p>
            <a:pPr marL="171450" indent="-171450" algn="just">
              <a:spcBef>
                <a:spcPts val="700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900" dirty="0">
                <a:latin typeface="Century Gothic" panose="020B0502020202020204" pitchFamily="34" charset="0"/>
              </a:rPr>
              <a:t>оказывать качественные услуги населению,</a:t>
            </a:r>
          </a:p>
          <a:p>
            <a:pPr marL="171450" indent="-171450" algn="just">
              <a:spcBef>
                <a:spcPts val="700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900" dirty="0">
                <a:latin typeface="Century Gothic" panose="020B0502020202020204" pitchFamily="34" charset="0"/>
              </a:rPr>
              <a:t>давать возможность бизнесу реализовывать проекты в зоне ответственности государства,</a:t>
            </a:r>
          </a:p>
          <a:p>
            <a:pPr marL="171450" indent="-171450" algn="just">
              <a:spcBef>
                <a:spcPts val="700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900" dirty="0">
                <a:latin typeface="Century Gothic" panose="020B0502020202020204" pitchFamily="34" charset="0"/>
              </a:rPr>
              <a:t>привлекать дополнительное финансирование в публичную инфраструктуру.</a:t>
            </a:r>
          </a:p>
          <a:p>
            <a:pPr algn="just">
              <a:spcBef>
                <a:spcPts val="700"/>
              </a:spcBef>
            </a:pPr>
            <a:r>
              <a:rPr lang="ru-RU" sz="900" dirty="0">
                <a:latin typeface="Century Gothic" panose="020B0502020202020204" pitchFamily="34" charset="0"/>
              </a:rPr>
              <a:t>В связи с этим необходимо приложить все усилия для развития партнерства власти и бизнеса.</a:t>
            </a:r>
          </a:p>
          <a:p>
            <a:pPr algn="just">
              <a:spcBef>
                <a:spcPts val="700"/>
              </a:spcBef>
            </a:pPr>
            <a:r>
              <a:rPr lang="ru-RU" sz="900" dirty="0">
                <a:latin typeface="Century Gothic" panose="020B0502020202020204" pitchFamily="34" charset="0"/>
              </a:rPr>
              <a:t>Механизм ГЧП активно внедряется на территории Калужской 	области. В августе 2017 года Центр государственно-частного партнерства выделился из структуры агентства регионального развития Калужской области и стал самостоятельным юридическим лицом, который продолжает свою деятельность в качестве единого окна для органов исполнительной власти региона, муниципальных образований и частных лиц в сфере реализации проектов государственно-частного партнерства.</a:t>
            </a:r>
          </a:p>
          <a:p>
            <a:pPr algn="just">
              <a:spcBef>
                <a:spcPts val="700"/>
              </a:spcBef>
            </a:pPr>
            <a:r>
              <a:rPr lang="ru-RU" sz="900" b="1" dirty="0">
                <a:latin typeface="Century Gothic" panose="020B0502020202020204" pitchFamily="34" charset="0"/>
              </a:rPr>
              <a:t>Цели:</a:t>
            </a:r>
          </a:p>
          <a:p>
            <a:pPr marL="171450" indent="-171450" algn="just">
              <a:spcBef>
                <a:spcPts val="700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900" dirty="0">
                <a:latin typeface="Century Gothic" panose="020B0502020202020204" pitchFamily="34" charset="0"/>
              </a:rPr>
              <a:t>оказание содействия в реализации проектов с использованием механизма ГЧП;</a:t>
            </a:r>
          </a:p>
          <a:p>
            <a:pPr marL="171450" indent="-171450" algn="just">
              <a:spcBef>
                <a:spcPts val="700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900" dirty="0">
                <a:latin typeface="Century Gothic" panose="020B0502020202020204" pitchFamily="34" charset="0"/>
              </a:rPr>
              <a:t>«единое окно» для публичных партнеров и частного бизнеса в целях строительства/реконструкции публичного имущества на принципах ГЧП.</a:t>
            </a:r>
          </a:p>
          <a:p>
            <a:pPr algn="just">
              <a:spcBef>
                <a:spcPts val="700"/>
              </a:spcBef>
            </a:pPr>
            <a:r>
              <a:rPr lang="ru-RU" sz="900" b="1" dirty="0">
                <a:latin typeface="Century Gothic" panose="020B0502020202020204" pitchFamily="34" charset="0"/>
              </a:rPr>
              <a:t>Миссия:</a:t>
            </a:r>
          </a:p>
          <a:p>
            <a:pPr marL="171450" indent="-171450" algn="just">
              <a:spcBef>
                <a:spcPts val="700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900" dirty="0">
                <a:latin typeface="Century Gothic" panose="020B0502020202020204" pitchFamily="34" charset="0"/>
              </a:rPr>
              <a:t>реализация социально значимых ГЧП - проектов и программ;</a:t>
            </a:r>
          </a:p>
          <a:p>
            <a:pPr marL="171450" indent="-171450" algn="just">
              <a:spcBef>
                <a:spcPts val="700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900" dirty="0">
                <a:latin typeface="Century Gothic" panose="020B0502020202020204" pitchFamily="34" charset="0"/>
              </a:rPr>
              <a:t>создание устойчиво работающей системы государственной поддержки инвестиционных проектов;</a:t>
            </a:r>
          </a:p>
          <a:p>
            <a:pPr marL="171450" indent="-171450" algn="just">
              <a:spcBef>
                <a:spcPts val="700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900" dirty="0">
                <a:latin typeface="Century Gothic" panose="020B0502020202020204" pitchFamily="34" charset="0"/>
              </a:rPr>
              <a:t>повышение инвестиционной привлекательности Калужского региона.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121CB41-2C00-4C71-A2DB-E62636E6C1A7}"/>
              </a:ext>
            </a:extLst>
          </p:cNvPr>
          <p:cNvSpPr txBox="1"/>
          <p:nvPr/>
        </p:nvSpPr>
        <p:spPr>
          <a:xfrm>
            <a:off x="520504" y="422075"/>
            <a:ext cx="9362587" cy="55399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Центр ГЧП. Функции, структура,</a:t>
            </a:r>
          </a:p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взаимодействие между отделами.</a:t>
            </a:r>
          </a:p>
        </p:txBody>
      </p:sp>
      <p:graphicFrame>
        <p:nvGraphicFramePr>
          <p:cNvPr id="8" name="Объект 7">
            <a:extLst>
              <a:ext uri="{FF2B5EF4-FFF2-40B4-BE49-F238E27FC236}">
                <a16:creationId xmlns:a16="http://schemas.microsoft.com/office/drawing/2014/main" id="{F4583DE5-84FC-441F-99B8-95B9B920B62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131620" y="288461"/>
          <a:ext cx="1539875" cy="750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5" name="CorelDRAW" r:id="rId3" imgW="1539419" imgH="751522" progId="CorelDraw.Graphic.22">
                  <p:embed/>
                </p:oleObj>
              </mc:Choice>
              <mc:Fallback>
                <p:oleObj name="CorelDRAW" r:id="rId3" imgW="1539419" imgH="751522" progId="CorelDraw.Graphic.22">
                  <p:embed/>
                  <p:pic>
                    <p:nvPicPr>
                      <p:cNvPr id="8" name="Объект 7">
                        <a:extLst>
                          <a:ext uri="{FF2B5EF4-FFF2-40B4-BE49-F238E27FC236}">
                            <a16:creationId xmlns:a16="http://schemas.microsoft.com/office/drawing/2014/main" id="{F4583DE5-84FC-441F-99B8-95B9B920B62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131620" y="288461"/>
                        <a:ext cx="1539875" cy="7508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BAB32F55-188E-45F7-A9BE-2B26CDDC7B93}"/>
              </a:ext>
            </a:extLst>
          </p:cNvPr>
          <p:cNvCxnSpPr/>
          <p:nvPr/>
        </p:nvCxnSpPr>
        <p:spPr>
          <a:xfrm>
            <a:off x="0" y="1060450"/>
            <a:ext cx="12192000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23C8777D-446E-4571-99E8-B7DAE186D19E}"/>
              </a:ext>
            </a:extLst>
          </p:cNvPr>
          <p:cNvCxnSpPr/>
          <p:nvPr/>
        </p:nvCxnSpPr>
        <p:spPr>
          <a:xfrm>
            <a:off x="0" y="1107342"/>
            <a:ext cx="12192000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id="{CAA51B62-B9D9-49D5-A0CC-0BA66C316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32863" y="6308725"/>
            <a:ext cx="2743200" cy="365125"/>
          </a:xfrm>
        </p:spPr>
        <p:txBody>
          <a:bodyPr lIns="0" tIns="0" rIns="0" bIns="0"/>
          <a:lstStyle/>
          <a:p>
            <a:fld id="{7C553308-2061-4E34-9958-4D44C6D49AF9}" type="slidenum">
              <a:rPr lang="ru-RU" smtClean="0"/>
              <a:t>4</a:t>
            </a:fld>
            <a:endParaRPr lang="ru-RU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8CD34B0-BBDD-4EE0-8036-F2BD11780C55}"/>
              </a:ext>
            </a:extLst>
          </p:cNvPr>
          <p:cNvSpPr txBox="1"/>
          <p:nvPr/>
        </p:nvSpPr>
        <p:spPr>
          <a:xfrm>
            <a:off x="4191062" y="1449388"/>
            <a:ext cx="3809875" cy="21544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>
              <a:spcBef>
                <a:spcPts val="3600"/>
              </a:spcBef>
            </a:pP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О Центре ГЧП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05EF30A-B545-468C-A6D4-D9C5360F6C1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936" y="4786251"/>
            <a:ext cx="11155557" cy="1520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4066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121CB41-2C00-4C71-A2DB-E62636E6C1A7}"/>
              </a:ext>
            </a:extLst>
          </p:cNvPr>
          <p:cNvSpPr txBox="1"/>
          <p:nvPr/>
        </p:nvSpPr>
        <p:spPr>
          <a:xfrm>
            <a:off x="520504" y="422075"/>
            <a:ext cx="9362587" cy="55399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Центр ГЧП. Функции, структура,</a:t>
            </a:r>
          </a:p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взаимодействие между отделами.</a:t>
            </a:r>
          </a:p>
        </p:txBody>
      </p:sp>
      <p:graphicFrame>
        <p:nvGraphicFramePr>
          <p:cNvPr id="8" name="Объект 7">
            <a:extLst>
              <a:ext uri="{FF2B5EF4-FFF2-40B4-BE49-F238E27FC236}">
                <a16:creationId xmlns:a16="http://schemas.microsoft.com/office/drawing/2014/main" id="{F4583DE5-84FC-441F-99B8-95B9B920B62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131620" y="288461"/>
          <a:ext cx="1539875" cy="750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1" name="CorelDRAW" r:id="rId3" imgW="1539419" imgH="751522" progId="CorelDraw.Graphic.22">
                  <p:embed/>
                </p:oleObj>
              </mc:Choice>
              <mc:Fallback>
                <p:oleObj name="CorelDRAW" r:id="rId3" imgW="1539419" imgH="751522" progId="CorelDraw.Graphic.22">
                  <p:embed/>
                  <p:pic>
                    <p:nvPicPr>
                      <p:cNvPr id="8" name="Объект 7">
                        <a:extLst>
                          <a:ext uri="{FF2B5EF4-FFF2-40B4-BE49-F238E27FC236}">
                            <a16:creationId xmlns:a16="http://schemas.microsoft.com/office/drawing/2014/main" id="{F4583DE5-84FC-441F-99B8-95B9B920B62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131620" y="288461"/>
                        <a:ext cx="1539875" cy="7508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BAB32F55-188E-45F7-A9BE-2B26CDDC7B93}"/>
              </a:ext>
            </a:extLst>
          </p:cNvPr>
          <p:cNvCxnSpPr/>
          <p:nvPr/>
        </p:nvCxnSpPr>
        <p:spPr>
          <a:xfrm>
            <a:off x="0" y="1060450"/>
            <a:ext cx="12192000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23C8777D-446E-4571-99E8-B7DAE186D19E}"/>
              </a:ext>
            </a:extLst>
          </p:cNvPr>
          <p:cNvCxnSpPr/>
          <p:nvPr/>
        </p:nvCxnSpPr>
        <p:spPr>
          <a:xfrm>
            <a:off x="0" y="1107342"/>
            <a:ext cx="12192000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id="{CAA51B62-B9D9-49D5-A0CC-0BA66C316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32863" y="6308725"/>
            <a:ext cx="2743200" cy="365125"/>
          </a:xfrm>
        </p:spPr>
        <p:txBody>
          <a:bodyPr lIns="0" tIns="0" rIns="0" bIns="0"/>
          <a:lstStyle/>
          <a:p>
            <a:fld id="{7C553308-2061-4E34-9958-4D44C6D49AF9}" type="slidenum">
              <a:rPr lang="ru-RU" smtClean="0"/>
              <a:t>5</a:t>
            </a:fld>
            <a:endParaRPr lang="ru-RU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8CD34B0-BBDD-4EE0-8036-F2BD11780C55}"/>
              </a:ext>
            </a:extLst>
          </p:cNvPr>
          <p:cNvSpPr txBox="1"/>
          <p:nvPr/>
        </p:nvSpPr>
        <p:spPr>
          <a:xfrm>
            <a:off x="4191062" y="1449388"/>
            <a:ext cx="3809875" cy="21544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>
              <a:spcBef>
                <a:spcPts val="3600"/>
              </a:spcBef>
            </a:pP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Направления работы Центра ГЧП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E03B5DE7-5984-409B-97D0-114CC51B660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5165" y="1936621"/>
            <a:ext cx="8761669" cy="4388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0047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121CB41-2C00-4C71-A2DB-E62636E6C1A7}"/>
              </a:ext>
            </a:extLst>
          </p:cNvPr>
          <p:cNvSpPr txBox="1"/>
          <p:nvPr/>
        </p:nvSpPr>
        <p:spPr>
          <a:xfrm>
            <a:off x="520504" y="422075"/>
            <a:ext cx="9362587" cy="55399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Центр ГЧП. Функции, структура,</a:t>
            </a:r>
          </a:p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взаимодействие между отделами.</a:t>
            </a:r>
          </a:p>
        </p:txBody>
      </p:sp>
      <p:graphicFrame>
        <p:nvGraphicFramePr>
          <p:cNvPr id="8" name="Объект 7">
            <a:extLst>
              <a:ext uri="{FF2B5EF4-FFF2-40B4-BE49-F238E27FC236}">
                <a16:creationId xmlns:a16="http://schemas.microsoft.com/office/drawing/2014/main" id="{F4583DE5-84FC-441F-99B8-95B9B920B62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131620" y="288461"/>
          <a:ext cx="1539875" cy="750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4" name="CorelDRAW" r:id="rId3" imgW="1539419" imgH="751522" progId="CorelDraw.Graphic.22">
                  <p:embed/>
                </p:oleObj>
              </mc:Choice>
              <mc:Fallback>
                <p:oleObj name="CorelDRAW" r:id="rId3" imgW="1539419" imgH="751522" progId="CorelDraw.Graphic.22">
                  <p:embed/>
                  <p:pic>
                    <p:nvPicPr>
                      <p:cNvPr id="8" name="Объект 7">
                        <a:extLst>
                          <a:ext uri="{FF2B5EF4-FFF2-40B4-BE49-F238E27FC236}">
                            <a16:creationId xmlns:a16="http://schemas.microsoft.com/office/drawing/2014/main" id="{F4583DE5-84FC-441F-99B8-95B9B920B62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131620" y="288461"/>
                        <a:ext cx="1539875" cy="7508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BAB32F55-188E-45F7-A9BE-2B26CDDC7B93}"/>
              </a:ext>
            </a:extLst>
          </p:cNvPr>
          <p:cNvCxnSpPr/>
          <p:nvPr/>
        </p:nvCxnSpPr>
        <p:spPr>
          <a:xfrm>
            <a:off x="0" y="1060450"/>
            <a:ext cx="12192000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23C8777D-446E-4571-99E8-B7DAE186D19E}"/>
              </a:ext>
            </a:extLst>
          </p:cNvPr>
          <p:cNvCxnSpPr/>
          <p:nvPr/>
        </p:nvCxnSpPr>
        <p:spPr>
          <a:xfrm>
            <a:off x="0" y="1107342"/>
            <a:ext cx="12192000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id="{CAA51B62-B9D9-49D5-A0CC-0BA66C316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32863" y="6308725"/>
            <a:ext cx="2743200" cy="365125"/>
          </a:xfrm>
        </p:spPr>
        <p:txBody>
          <a:bodyPr lIns="0" tIns="0" rIns="0" bIns="0"/>
          <a:lstStyle/>
          <a:p>
            <a:fld id="{7C553308-2061-4E34-9958-4D44C6D49AF9}" type="slidenum">
              <a:rPr lang="ru-RU" smtClean="0"/>
              <a:t>6</a:t>
            </a:fld>
            <a:endParaRPr lang="ru-RU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8CD34B0-BBDD-4EE0-8036-F2BD11780C55}"/>
              </a:ext>
            </a:extLst>
          </p:cNvPr>
          <p:cNvSpPr txBox="1"/>
          <p:nvPr/>
        </p:nvSpPr>
        <p:spPr>
          <a:xfrm>
            <a:off x="4191062" y="1449388"/>
            <a:ext cx="3809875" cy="21544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>
              <a:spcBef>
                <a:spcPts val="3600"/>
              </a:spcBef>
            </a:pP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Органы ГЧП в Калужской области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91BC7BB-7FF5-45EC-B417-325902A377E6}"/>
              </a:ext>
            </a:extLst>
          </p:cNvPr>
          <p:cNvSpPr txBox="1"/>
          <p:nvPr/>
        </p:nvSpPr>
        <p:spPr>
          <a:xfrm>
            <a:off x="515937" y="6000948"/>
            <a:ext cx="6105378" cy="3077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ru-RU" sz="1000" dirty="0">
                <a:latin typeface="Century Gothic" panose="020B0502020202020204" pitchFamily="34" charset="0"/>
              </a:rPr>
              <a:t>Учредителем выступает МЭР КО.</a:t>
            </a:r>
          </a:p>
          <a:p>
            <a:r>
              <a:rPr lang="ru-RU" sz="1000" dirty="0">
                <a:latin typeface="Century Gothic" panose="020B0502020202020204" pitchFamily="34" charset="0"/>
              </a:rPr>
              <a:t>Особая роль отводится Координационному совету по ГЧП при Губернаторе КО.</a:t>
            </a:r>
          </a:p>
        </p:txBody>
      </p:sp>
      <p:sp>
        <p:nvSpPr>
          <p:cNvPr id="3" name="Блок-схема: объединение 2">
            <a:extLst>
              <a:ext uri="{FF2B5EF4-FFF2-40B4-BE49-F238E27FC236}">
                <a16:creationId xmlns:a16="http://schemas.microsoft.com/office/drawing/2014/main" id="{22E16D06-E9D2-4DBF-805B-8D670D5ECA41}"/>
              </a:ext>
            </a:extLst>
          </p:cNvPr>
          <p:cNvSpPr/>
          <p:nvPr/>
        </p:nvSpPr>
        <p:spPr>
          <a:xfrm>
            <a:off x="837028" y="2159391"/>
            <a:ext cx="5148775" cy="1041009"/>
          </a:xfrm>
          <a:prstGeom prst="flowChartMerg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Блок-схема: объединение 12">
            <a:extLst>
              <a:ext uri="{FF2B5EF4-FFF2-40B4-BE49-F238E27FC236}">
                <a16:creationId xmlns:a16="http://schemas.microsoft.com/office/drawing/2014/main" id="{5A2A7FAF-6038-4773-80D4-9FC6DCA10CFD}"/>
              </a:ext>
            </a:extLst>
          </p:cNvPr>
          <p:cNvSpPr/>
          <p:nvPr/>
        </p:nvSpPr>
        <p:spPr>
          <a:xfrm>
            <a:off x="837027" y="3274745"/>
            <a:ext cx="5148775" cy="1041009"/>
          </a:xfrm>
          <a:prstGeom prst="flowChartMerg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DCAC30A-A589-4041-B303-C8A862F7E41A}"/>
              </a:ext>
            </a:extLst>
          </p:cNvPr>
          <p:cNvSpPr/>
          <p:nvPr/>
        </p:nvSpPr>
        <p:spPr>
          <a:xfrm>
            <a:off x="837026" y="4390099"/>
            <a:ext cx="5148775" cy="115299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34323955-2DC0-4394-A183-C26DCE6419C1}"/>
              </a:ext>
            </a:extLst>
          </p:cNvPr>
          <p:cNvSpPr/>
          <p:nvPr/>
        </p:nvSpPr>
        <p:spPr>
          <a:xfrm>
            <a:off x="6295169" y="2121750"/>
            <a:ext cx="5148775" cy="342133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D230C7F-BE64-406E-83A2-479CA994E19C}"/>
              </a:ext>
            </a:extLst>
          </p:cNvPr>
          <p:cNvSpPr txBox="1"/>
          <p:nvPr/>
        </p:nvSpPr>
        <p:spPr>
          <a:xfrm>
            <a:off x="1705705" y="2324357"/>
            <a:ext cx="3411416" cy="36933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ru-RU" sz="1200" b="1" dirty="0">
                <a:latin typeface="Century Gothic" panose="020B0502020202020204" pitchFamily="34" charset="0"/>
              </a:rPr>
              <a:t>Правительство</a:t>
            </a:r>
          </a:p>
          <a:p>
            <a:pPr algn="ctr"/>
            <a:r>
              <a:rPr lang="ru-RU" sz="1200" b="1" dirty="0">
                <a:latin typeface="Century Gothic" panose="020B0502020202020204" pitchFamily="34" charset="0"/>
              </a:rPr>
              <a:t>Калужской области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B9C7E65-EF51-4221-99AE-19C9D363EFA1}"/>
              </a:ext>
            </a:extLst>
          </p:cNvPr>
          <p:cNvSpPr txBox="1"/>
          <p:nvPr/>
        </p:nvSpPr>
        <p:spPr>
          <a:xfrm>
            <a:off x="1705705" y="3462902"/>
            <a:ext cx="3411416" cy="36933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ru-RU" sz="1200" b="1" dirty="0">
                <a:latin typeface="Century Gothic" panose="020B0502020202020204" pitchFamily="34" charset="0"/>
              </a:rPr>
              <a:t>Министерство экономического развития</a:t>
            </a:r>
          </a:p>
          <a:p>
            <a:pPr algn="ctr"/>
            <a:r>
              <a:rPr lang="ru-RU" sz="1200" b="1" dirty="0">
                <a:latin typeface="Century Gothic" panose="020B0502020202020204" pitchFamily="34" charset="0"/>
              </a:rPr>
              <a:t>Калужской области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21F8963-A7C7-498A-BA06-9C904B4363AC}"/>
              </a:ext>
            </a:extLst>
          </p:cNvPr>
          <p:cNvSpPr txBox="1"/>
          <p:nvPr/>
        </p:nvSpPr>
        <p:spPr>
          <a:xfrm>
            <a:off x="1705705" y="4837267"/>
            <a:ext cx="3411416" cy="184666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lang="ru-RU" sz="12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Центр ГЧП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8BA2BAC-580F-4238-B948-97F78CFC6FC4}"/>
              </a:ext>
            </a:extLst>
          </p:cNvPr>
          <p:cNvSpPr txBox="1"/>
          <p:nvPr/>
        </p:nvSpPr>
        <p:spPr>
          <a:xfrm>
            <a:off x="7227155" y="3463558"/>
            <a:ext cx="3411416" cy="553998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lang="ru-RU" sz="12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Координационный совет</a:t>
            </a:r>
          </a:p>
          <a:p>
            <a:pPr algn="ctr"/>
            <a:r>
              <a:rPr lang="ru-RU" sz="12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при Губернаторе КО</a:t>
            </a:r>
          </a:p>
          <a:p>
            <a:pPr algn="ctr"/>
            <a:r>
              <a:rPr lang="ru-RU" sz="12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по развитию ГЧП </a:t>
            </a:r>
          </a:p>
        </p:txBody>
      </p:sp>
    </p:spTree>
    <p:extLst>
      <p:ext uri="{BB962C8B-B14F-4D97-AF65-F5344CB8AC3E}">
        <p14:creationId xmlns:p14="http://schemas.microsoft.com/office/powerpoint/2010/main" val="21013466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121CB41-2C00-4C71-A2DB-E62636E6C1A7}"/>
              </a:ext>
            </a:extLst>
          </p:cNvPr>
          <p:cNvSpPr txBox="1"/>
          <p:nvPr/>
        </p:nvSpPr>
        <p:spPr>
          <a:xfrm>
            <a:off x="520504" y="422075"/>
            <a:ext cx="9362587" cy="55399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Центр ГЧП. Функции, структура,</a:t>
            </a:r>
          </a:p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взаимодействие между отделами.</a:t>
            </a:r>
          </a:p>
        </p:txBody>
      </p:sp>
      <p:graphicFrame>
        <p:nvGraphicFramePr>
          <p:cNvPr id="8" name="Объект 7">
            <a:extLst>
              <a:ext uri="{FF2B5EF4-FFF2-40B4-BE49-F238E27FC236}">
                <a16:creationId xmlns:a16="http://schemas.microsoft.com/office/drawing/2014/main" id="{F4583DE5-84FC-441F-99B8-95B9B920B62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131620" y="288461"/>
          <a:ext cx="1539875" cy="750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7" name="CorelDRAW" r:id="rId3" imgW="1539419" imgH="751522" progId="CorelDraw.Graphic.22">
                  <p:embed/>
                </p:oleObj>
              </mc:Choice>
              <mc:Fallback>
                <p:oleObj name="CorelDRAW" r:id="rId3" imgW="1539419" imgH="751522" progId="CorelDraw.Graphic.22">
                  <p:embed/>
                  <p:pic>
                    <p:nvPicPr>
                      <p:cNvPr id="8" name="Объект 7">
                        <a:extLst>
                          <a:ext uri="{FF2B5EF4-FFF2-40B4-BE49-F238E27FC236}">
                            <a16:creationId xmlns:a16="http://schemas.microsoft.com/office/drawing/2014/main" id="{F4583DE5-84FC-441F-99B8-95B9B920B62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131620" y="288461"/>
                        <a:ext cx="1539875" cy="7508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BAB32F55-188E-45F7-A9BE-2B26CDDC7B93}"/>
              </a:ext>
            </a:extLst>
          </p:cNvPr>
          <p:cNvCxnSpPr/>
          <p:nvPr/>
        </p:nvCxnSpPr>
        <p:spPr>
          <a:xfrm>
            <a:off x="0" y="1060450"/>
            <a:ext cx="12192000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23C8777D-446E-4571-99E8-B7DAE186D19E}"/>
              </a:ext>
            </a:extLst>
          </p:cNvPr>
          <p:cNvCxnSpPr/>
          <p:nvPr/>
        </p:nvCxnSpPr>
        <p:spPr>
          <a:xfrm>
            <a:off x="0" y="1107342"/>
            <a:ext cx="12192000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id="{CAA51B62-B9D9-49D5-A0CC-0BA66C316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32863" y="6308725"/>
            <a:ext cx="2743200" cy="365125"/>
          </a:xfrm>
        </p:spPr>
        <p:txBody>
          <a:bodyPr lIns="0" tIns="0" rIns="0" bIns="0"/>
          <a:lstStyle/>
          <a:p>
            <a:fld id="{7C553308-2061-4E34-9958-4D44C6D49AF9}" type="slidenum">
              <a:rPr lang="ru-RU" smtClean="0"/>
              <a:t>7</a:t>
            </a:fld>
            <a:endParaRPr lang="ru-RU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8CD34B0-BBDD-4EE0-8036-F2BD11780C55}"/>
              </a:ext>
            </a:extLst>
          </p:cNvPr>
          <p:cNvSpPr txBox="1"/>
          <p:nvPr/>
        </p:nvSpPr>
        <p:spPr>
          <a:xfrm>
            <a:off x="3801238" y="1449388"/>
            <a:ext cx="4608280" cy="21544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>
              <a:spcBef>
                <a:spcPts val="3600"/>
              </a:spcBef>
            </a:pP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Структура Центра ГЧП в Калужской области</a:t>
            </a:r>
          </a:p>
        </p:txBody>
      </p:sp>
      <p:sp>
        <p:nvSpPr>
          <p:cNvPr id="23" name="Подзаголовок 2">
            <a:extLst>
              <a:ext uri="{FF2B5EF4-FFF2-40B4-BE49-F238E27FC236}">
                <a16:creationId xmlns:a16="http://schemas.microsoft.com/office/drawing/2014/main" id="{5DEF3D70-84B2-4103-A5AD-0E2583FE4A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5938" y="4135901"/>
            <a:ext cx="11155557" cy="2172823"/>
          </a:xfrm>
        </p:spPr>
        <p:txBody>
          <a:bodyPr lIns="0" tIns="0" rIns="0" bIns="0" numCol="2" spcCol="360000" anchor="t">
            <a:noAutofit/>
          </a:bodyPr>
          <a:lstStyle/>
          <a:p>
            <a:pPr algn="just">
              <a:spcBef>
                <a:spcPts val="700"/>
              </a:spcBef>
            </a:pPr>
            <a:r>
              <a:rPr lang="ru-RU" sz="900" dirty="0">
                <a:latin typeface="Century Gothic" panose="020B0502020202020204" pitchFamily="34" charset="0"/>
              </a:rPr>
              <a:t>Центр представляет собой профессиональное объединение опытных специалистов.</a:t>
            </a:r>
          </a:p>
          <a:p>
            <a:pPr algn="just">
              <a:spcBef>
                <a:spcPts val="700"/>
              </a:spcBef>
            </a:pPr>
            <a:r>
              <a:rPr lang="ru-RU" sz="900" b="1" dirty="0">
                <a:latin typeface="Century Gothic" panose="020B0502020202020204" pitchFamily="34" charset="0"/>
              </a:rPr>
              <a:t>Отдел по работе с органами государственной власти, муниципальными образованиями и инвесторами </a:t>
            </a:r>
            <a:r>
              <a:rPr lang="ru-RU" sz="900" dirty="0">
                <a:latin typeface="Century Gothic" panose="020B0502020202020204" pitchFamily="34" charset="0"/>
              </a:rPr>
              <a:t>– первичное структурное звено Центра. Именно с этого отдела начинается работа над проектом. Отдел занимается сбором информации о планируемых к реализации проектах, направляет запросы в органы государственной власти и муниципальные образования Калужской области о потребности в проектах, организовывает совещания, осуществляет обмен оперативной информацией между органами государственной власти, муниципальными образованиями и инвесторами.</a:t>
            </a:r>
          </a:p>
          <a:p>
            <a:pPr algn="just">
              <a:spcBef>
                <a:spcPts val="700"/>
              </a:spcBef>
            </a:pPr>
            <a:r>
              <a:rPr lang="ru-RU" sz="900" dirty="0">
                <a:latin typeface="Century Gothic" panose="020B0502020202020204" pitchFamily="34" charset="0"/>
              </a:rPr>
              <a:t>После обработки первичной информации к работе над проектом подключаются остальные отделы.</a:t>
            </a:r>
          </a:p>
          <a:p>
            <a:pPr algn="just">
              <a:spcBef>
                <a:spcPts val="700"/>
              </a:spcBef>
            </a:pPr>
            <a:r>
              <a:rPr lang="ru-RU" sz="900" b="1" dirty="0">
                <a:latin typeface="Century Gothic" panose="020B0502020202020204" pitchFamily="34" charset="0"/>
              </a:rPr>
              <a:t>Отдел аналитики и информационного сопровождения </a:t>
            </a:r>
            <a:r>
              <a:rPr lang="ru-RU" sz="900" dirty="0">
                <a:latin typeface="Century Gothic" panose="020B0502020202020204" pitchFamily="34" charset="0"/>
              </a:rPr>
              <a:t>осуществляет финансовое моделирование проектов, подготовку, проверку, анализ финансовых рисков проекта, разработку бизнес-планов. Также в целях привлечения инвесторов осуществляется информационное освещение деятельности Центра в СМИ и на официальных аккаунтах, подготавливаются презентационные и обучающие материалы.</a:t>
            </a:r>
          </a:p>
          <a:p>
            <a:pPr algn="just">
              <a:spcBef>
                <a:spcPts val="700"/>
              </a:spcBef>
            </a:pPr>
            <a:r>
              <a:rPr lang="ru-RU" sz="900" b="1" dirty="0">
                <a:latin typeface="Century Gothic" panose="020B0502020202020204" pitchFamily="34" charset="0"/>
              </a:rPr>
              <a:t>Отдел по подготовке проектов </a:t>
            </a:r>
            <a:r>
              <a:rPr lang="ru-RU" sz="900" dirty="0">
                <a:latin typeface="Century Gothic" panose="020B0502020202020204" pitchFamily="34" charset="0"/>
              </a:rPr>
              <a:t>занимается разработкой концепции проекта и подготовкой полного пакета документов, осуществляет юридическое сопровождение: разработка нормативно-правовой базы, анализ правовых рисков, подготовка пакета документов для реализации ГЧП-проектов (разработка конкурсной документации и проекта концессионного соглашения/соглашения о государственно-частном партнерстве).</a:t>
            </a:r>
          </a:p>
          <a:p>
            <a:pPr algn="just">
              <a:spcBef>
                <a:spcPts val="700"/>
              </a:spcBef>
            </a:pPr>
            <a:r>
              <a:rPr lang="ru-RU" sz="900" b="1" dirty="0">
                <a:latin typeface="Century Gothic" panose="020B0502020202020204" pitchFamily="34" charset="0"/>
              </a:rPr>
              <a:t>Отдел правовой, кадровой и организационной работы</a:t>
            </a:r>
            <a:r>
              <a:rPr lang="ru-RU" sz="900" dirty="0">
                <a:latin typeface="Century Gothic" panose="020B0502020202020204" pitchFamily="34" charset="0"/>
              </a:rPr>
              <a:t> непосредственного участия в осуществлении основной деятельности Центра не принимает, однако на нем лежат следующие функции: правовая экспертиза документов, подготавливаемых Центром ГЧП, составление правовых заключений по вопросам ГЧП, внутриорганизационные вопросы, правовой анализ нормативно-правовых актов в сфере ГЧП, разработка предложений по совершенствованию законодательного регулирования в сфере ГЧП.</a:t>
            </a:r>
          </a:p>
          <a:p>
            <a:pPr algn="just">
              <a:spcBef>
                <a:spcPts val="700"/>
              </a:spcBef>
            </a:pPr>
            <a:r>
              <a:rPr lang="ru-RU" sz="900" dirty="0">
                <a:latin typeface="Century Gothic" panose="020B0502020202020204" pitchFamily="34" charset="0"/>
              </a:rPr>
              <a:t>Внутренняя структура построена на основе соблюдения принципа разграничения компетенций между отделами, при этом сохраняется взаимосвязь в работе отделов.</a:t>
            </a:r>
          </a:p>
        </p:txBody>
      </p:sp>
      <p:sp>
        <p:nvSpPr>
          <p:cNvPr id="24" name="Прямоугольник: скругленные углы 23">
            <a:extLst>
              <a:ext uri="{FF2B5EF4-FFF2-40B4-BE49-F238E27FC236}">
                <a16:creationId xmlns:a16="http://schemas.microsoft.com/office/drawing/2014/main" id="{FDE6DDE1-5070-4178-BFC9-7D772DFF3585}"/>
              </a:ext>
            </a:extLst>
          </p:cNvPr>
          <p:cNvSpPr/>
          <p:nvPr/>
        </p:nvSpPr>
        <p:spPr>
          <a:xfrm>
            <a:off x="4601369" y="1814766"/>
            <a:ext cx="2984694" cy="513143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ГАУ КО «Центр ГЧП КО»</a:t>
            </a:r>
          </a:p>
        </p:txBody>
      </p:sp>
      <p:sp>
        <p:nvSpPr>
          <p:cNvPr id="25" name="Прямоугольник: скругленные углы 24">
            <a:extLst>
              <a:ext uri="{FF2B5EF4-FFF2-40B4-BE49-F238E27FC236}">
                <a16:creationId xmlns:a16="http://schemas.microsoft.com/office/drawing/2014/main" id="{13C742EF-ABCB-4C6C-88BE-66F4A2A8662D}"/>
              </a:ext>
            </a:extLst>
          </p:cNvPr>
          <p:cNvSpPr/>
          <p:nvPr/>
        </p:nvSpPr>
        <p:spPr>
          <a:xfrm>
            <a:off x="4601369" y="2506600"/>
            <a:ext cx="2984694" cy="513143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Генеральный директор</a:t>
            </a:r>
          </a:p>
        </p:txBody>
      </p:sp>
      <p:sp>
        <p:nvSpPr>
          <p:cNvPr id="26" name="Прямоугольник: скругленные углы 25">
            <a:extLst>
              <a:ext uri="{FF2B5EF4-FFF2-40B4-BE49-F238E27FC236}">
                <a16:creationId xmlns:a16="http://schemas.microsoft.com/office/drawing/2014/main" id="{3D660940-D2FB-49E3-8F08-EE241BA764D4}"/>
              </a:ext>
            </a:extLst>
          </p:cNvPr>
          <p:cNvSpPr/>
          <p:nvPr/>
        </p:nvSpPr>
        <p:spPr>
          <a:xfrm>
            <a:off x="515938" y="3283307"/>
            <a:ext cx="2452589" cy="513143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b="1" dirty="0">
                <a:solidFill>
                  <a:schemeClr val="tx1"/>
                </a:solidFill>
                <a:latin typeface="Century Gothic" panose="020B0502020202020204" pitchFamily="34" charset="0"/>
              </a:rPr>
              <a:t>Отдел по работе с органами государственной власти, МО и инвесторами</a:t>
            </a:r>
          </a:p>
        </p:txBody>
      </p:sp>
      <p:sp>
        <p:nvSpPr>
          <p:cNvPr id="27" name="Прямоугольник: скругленные углы 26">
            <a:extLst>
              <a:ext uri="{FF2B5EF4-FFF2-40B4-BE49-F238E27FC236}">
                <a16:creationId xmlns:a16="http://schemas.microsoft.com/office/drawing/2014/main" id="{12DFB047-45C0-4200-AADE-312685950A0A}"/>
              </a:ext>
            </a:extLst>
          </p:cNvPr>
          <p:cNvSpPr/>
          <p:nvPr/>
        </p:nvSpPr>
        <p:spPr>
          <a:xfrm>
            <a:off x="3416927" y="3283307"/>
            <a:ext cx="2452589" cy="513143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b="1" dirty="0">
                <a:solidFill>
                  <a:schemeClr val="tx1"/>
                </a:solidFill>
                <a:latin typeface="Century Gothic" panose="020B0502020202020204" pitchFamily="34" charset="0"/>
              </a:rPr>
              <a:t>Отдел аналитики и информационного сопровождения</a:t>
            </a:r>
          </a:p>
        </p:txBody>
      </p:sp>
      <p:sp>
        <p:nvSpPr>
          <p:cNvPr id="28" name="Прямоугольник: скругленные углы 27">
            <a:extLst>
              <a:ext uri="{FF2B5EF4-FFF2-40B4-BE49-F238E27FC236}">
                <a16:creationId xmlns:a16="http://schemas.microsoft.com/office/drawing/2014/main" id="{676D3484-6937-4691-8425-01555F74B29D}"/>
              </a:ext>
            </a:extLst>
          </p:cNvPr>
          <p:cNvSpPr/>
          <p:nvPr/>
        </p:nvSpPr>
        <p:spPr>
          <a:xfrm>
            <a:off x="6317916" y="3283307"/>
            <a:ext cx="2452589" cy="513143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b="1" dirty="0">
                <a:solidFill>
                  <a:schemeClr val="tx1"/>
                </a:solidFill>
                <a:latin typeface="Century Gothic" panose="020B0502020202020204" pitchFamily="34" charset="0"/>
              </a:rPr>
              <a:t>Отдел по подготовке проектов</a:t>
            </a:r>
          </a:p>
        </p:txBody>
      </p:sp>
      <p:sp>
        <p:nvSpPr>
          <p:cNvPr id="29" name="Прямоугольник: скругленные углы 28">
            <a:extLst>
              <a:ext uri="{FF2B5EF4-FFF2-40B4-BE49-F238E27FC236}">
                <a16:creationId xmlns:a16="http://schemas.microsoft.com/office/drawing/2014/main" id="{316B7888-87A1-493E-8C1C-40E761DD7827}"/>
              </a:ext>
            </a:extLst>
          </p:cNvPr>
          <p:cNvSpPr/>
          <p:nvPr/>
        </p:nvSpPr>
        <p:spPr>
          <a:xfrm>
            <a:off x="9218906" y="3283307"/>
            <a:ext cx="2452589" cy="513143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b="1" dirty="0">
                <a:solidFill>
                  <a:schemeClr val="tx1"/>
                </a:solidFill>
                <a:latin typeface="Century Gothic" panose="020B0502020202020204" pitchFamily="34" charset="0"/>
              </a:rPr>
              <a:t>Отдел правовой, кадровой и организационной работы</a:t>
            </a:r>
          </a:p>
        </p:txBody>
      </p:sp>
      <p:cxnSp>
        <p:nvCxnSpPr>
          <p:cNvPr id="6" name="Прямая со стрелкой 5">
            <a:extLst>
              <a:ext uri="{FF2B5EF4-FFF2-40B4-BE49-F238E27FC236}">
                <a16:creationId xmlns:a16="http://schemas.microsoft.com/office/drawing/2014/main" id="{FC8BF607-128A-41E5-B112-C7F5A1ADAD69}"/>
              </a:ext>
            </a:extLst>
          </p:cNvPr>
          <p:cNvCxnSpPr>
            <a:stCxn id="24" idx="2"/>
            <a:endCxn id="25" idx="0"/>
          </p:cNvCxnSpPr>
          <p:nvPr/>
        </p:nvCxnSpPr>
        <p:spPr>
          <a:xfrm>
            <a:off x="6093716" y="2327909"/>
            <a:ext cx="0" cy="178691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>
            <a:extLst>
              <a:ext uri="{FF2B5EF4-FFF2-40B4-BE49-F238E27FC236}">
                <a16:creationId xmlns:a16="http://schemas.microsoft.com/office/drawing/2014/main" id="{73CFC2F5-186C-47D9-9299-0E5BFF05816B}"/>
              </a:ext>
            </a:extLst>
          </p:cNvPr>
          <p:cNvCxnSpPr>
            <a:cxnSpLocks/>
            <a:endCxn id="27" idx="0"/>
          </p:cNvCxnSpPr>
          <p:nvPr/>
        </p:nvCxnSpPr>
        <p:spPr>
          <a:xfrm flipH="1">
            <a:off x="4643222" y="3019743"/>
            <a:ext cx="702782" cy="263564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>
            <a:extLst>
              <a:ext uri="{FF2B5EF4-FFF2-40B4-BE49-F238E27FC236}">
                <a16:creationId xmlns:a16="http://schemas.microsoft.com/office/drawing/2014/main" id="{FA82EB77-6D08-4DD6-8FDD-BF9F58A8D11A}"/>
              </a:ext>
            </a:extLst>
          </p:cNvPr>
          <p:cNvCxnSpPr>
            <a:cxnSpLocks/>
            <a:endCxn id="28" idx="0"/>
          </p:cNvCxnSpPr>
          <p:nvPr/>
        </p:nvCxnSpPr>
        <p:spPr>
          <a:xfrm>
            <a:off x="6743700" y="3019743"/>
            <a:ext cx="800511" cy="263564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>
            <a:extLst>
              <a:ext uri="{FF2B5EF4-FFF2-40B4-BE49-F238E27FC236}">
                <a16:creationId xmlns:a16="http://schemas.microsoft.com/office/drawing/2014/main" id="{123E2165-6DE3-48E1-9BEC-30CD7D09A6DA}"/>
              </a:ext>
            </a:extLst>
          </p:cNvPr>
          <p:cNvCxnSpPr>
            <a:cxnSpLocks/>
          </p:cNvCxnSpPr>
          <p:nvPr/>
        </p:nvCxnSpPr>
        <p:spPr>
          <a:xfrm>
            <a:off x="7569739" y="2983074"/>
            <a:ext cx="1691019" cy="300232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>
            <a:extLst>
              <a:ext uri="{FF2B5EF4-FFF2-40B4-BE49-F238E27FC236}">
                <a16:creationId xmlns:a16="http://schemas.microsoft.com/office/drawing/2014/main" id="{CDEEE01B-BDC8-4D49-ACDE-534EC0CB8562}"/>
              </a:ext>
            </a:extLst>
          </p:cNvPr>
          <p:cNvCxnSpPr>
            <a:cxnSpLocks/>
          </p:cNvCxnSpPr>
          <p:nvPr/>
        </p:nvCxnSpPr>
        <p:spPr>
          <a:xfrm flipH="1">
            <a:off x="2862775" y="2983074"/>
            <a:ext cx="1754919" cy="300232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11102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121CB41-2C00-4C71-A2DB-E62636E6C1A7}"/>
              </a:ext>
            </a:extLst>
          </p:cNvPr>
          <p:cNvSpPr txBox="1"/>
          <p:nvPr/>
        </p:nvSpPr>
        <p:spPr>
          <a:xfrm>
            <a:off x="520504" y="422075"/>
            <a:ext cx="9362587" cy="55399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Законодательство,</a:t>
            </a:r>
          </a:p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правовое регулирование ГЧП.</a:t>
            </a:r>
          </a:p>
        </p:txBody>
      </p:sp>
      <p:graphicFrame>
        <p:nvGraphicFramePr>
          <p:cNvPr id="8" name="Объект 7">
            <a:extLst>
              <a:ext uri="{FF2B5EF4-FFF2-40B4-BE49-F238E27FC236}">
                <a16:creationId xmlns:a16="http://schemas.microsoft.com/office/drawing/2014/main" id="{F4583DE5-84FC-441F-99B8-95B9B920B62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131620" y="288461"/>
          <a:ext cx="1539875" cy="750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0" name="CorelDRAW" r:id="rId3" imgW="1539419" imgH="751522" progId="CorelDraw.Graphic.22">
                  <p:embed/>
                </p:oleObj>
              </mc:Choice>
              <mc:Fallback>
                <p:oleObj name="CorelDRAW" r:id="rId3" imgW="1539419" imgH="751522" progId="CorelDraw.Graphic.22">
                  <p:embed/>
                  <p:pic>
                    <p:nvPicPr>
                      <p:cNvPr id="8" name="Объект 7">
                        <a:extLst>
                          <a:ext uri="{FF2B5EF4-FFF2-40B4-BE49-F238E27FC236}">
                            <a16:creationId xmlns:a16="http://schemas.microsoft.com/office/drawing/2014/main" id="{F4583DE5-84FC-441F-99B8-95B9B920B62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131620" y="288461"/>
                        <a:ext cx="1539875" cy="7508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BAB32F55-188E-45F7-A9BE-2B26CDDC7B93}"/>
              </a:ext>
            </a:extLst>
          </p:cNvPr>
          <p:cNvCxnSpPr/>
          <p:nvPr/>
        </p:nvCxnSpPr>
        <p:spPr>
          <a:xfrm>
            <a:off x="0" y="1060450"/>
            <a:ext cx="12192000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23C8777D-446E-4571-99E8-B7DAE186D19E}"/>
              </a:ext>
            </a:extLst>
          </p:cNvPr>
          <p:cNvCxnSpPr/>
          <p:nvPr/>
        </p:nvCxnSpPr>
        <p:spPr>
          <a:xfrm>
            <a:off x="0" y="1107342"/>
            <a:ext cx="12192000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id="{CAA51B62-B9D9-49D5-A0CC-0BA66C316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32863" y="6308725"/>
            <a:ext cx="2743200" cy="365125"/>
          </a:xfrm>
        </p:spPr>
        <p:txBody>
          <a:bodyPr lIns="0" tIns="0" rIns="0" bIns="0"/>
          <a:lstStyle/>
          <a:p>
            <a:fld id="{7C553308-2061-4E34-9958-4D44C6D49AF9}" type="slidenum">
              <a:rPr lang="ru-RU" smtClean="0"/>
              <a:t>8</a:t>
            </a:fld>
            <a:endParaRPr lang="ru-RU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8CD34B0-BBDD-4EE0-8036-F2BD11780C55}"/>
              </a:ext>
            </a:extLst>
          </p:cNvPr>
          <p:cNvSpPr txBox="1"/>
          <p:nvPr/>
        </p:nvSpPr>
        <p:spPr>
          <a:xfrm>
            <a:off x="2861911" y="1449804"/>
            <a:ext cx="6468177" cy="21544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>
              <a:spcBef>
                <a:spcPts val="3600"/>
              </a:spcBef>
            </a:pP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На территории КО закреплены специальные правовые нормы</a:t>
            </a:r>
          </a:p>
        </p:txBody>
      </p:sp>
      <p:sp>
        <p:nvSpPr>
          <p:cNvPr id="23" name="Подзаголовок 2">
            <a:extLst>
              <a:ext uri="{FF2B5EF4-FFF2-40B4-BE49-F238E27FC236}">
                <a16:creationId xmlns:a16="http://schemas.microsoft.com/office/drawing/2014/main" id="{5DEF3D70-84B2-4103-A5AD-0E2583FE4A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5938" y="2006877"/>
            <a:ext cx="11155557" cy="4301847"/>
          </a:xfrm>
        </p:spPr>
        <p:txBody>
          <a:bodyPr lIns="0" tIns="0" rIns="0" bIns="0" numCol="2" spcCol="360000" anchor="t">
            <a:noAutofit/>
          </a:bodyPr>
          <a:lstStyle/>
          <a:p>
            <a:pPr marL="171450" indent="-171450" algn="just">
              <a:spcBef>
                <a:spcPts val="700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900" b="1" dirty="0">
                <a:latin typeface="Century Gothic" panose="020B0502020202020204" pitchFamily="34" charset="0"/>
              </a:rPr>
              <a:t>Закон Калужской области от 07.04.2003 N 192-ОЗ «Об управлении и распоряжении государственной собственностью Калужской области».</a:t>
            </a:r>
          </a:p>
          <a:p>
            <a:pPr marL="171450" indent="-171450" algn="just">
              <a:spcBef>
                <a:spcPts val="700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900" b="1" dirty="0">
                <a:latin typeface="Century Gothic" panose="020B0502020202020204" pitchFamily="34" charset="0"/>
              </a:rPr>
              <a:t>Закон Калужской области от 28.03.2012 N 264-ОЗ «О разграничении полномочий между органами государственной власти Калужской области в сфере организации государственно-частного партнерства».</a:t>
            </a:r>
          </a:p>
          <a:p>
            <a:pPr marL="171450" indent="-171450" algn="just">
              <a:spcBef>
                <a:spcPts val="700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900" dirty="0">
                <a:latin typeface="Century Gothic" panose="020B0502020202020204" pitchFamily="34" charset="0"/>
              </a:rPr>
              <a:t>Закон Калужской области от 26.04.2013 N 418-ОЗ «О региональном инвестиционном фонде Калужской области».</a:t>
            </a:r>
          </a:p>
          <a:p>
            <a:pPr marL="171450" indent="-171450" algn="just">
              <a:spcBef>
                <a:spcPts val="700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900" dirty="0">
                <a:latin typeface="Century Gothic" panose="020B0502020202020204" pitchFamily="34" charset="0"/>
              </a:rPr>
              <a:t>Постановление Правительства Калужской области от 29.06.2009 N 250 «О стратегии социально-экономического развития Калужской области до 2030 года».</a:t>
            </a:r>
          </a:p>
          <a:p>
            <a:pPr marL="171450" indent="-171450" algn="just">
              <a:spcBef>
                <a:spcPts val="700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900" dirty="0">
                <a:latin typeface="Century Gothic" panose="020B0502020202020204" pitchFamily="34" charset="0"/>
              </a:rPr>
              <a:t>Постановление Правительства Калужской области от 07.02.2011 N 54 «Об утверждении Положения о порядке предоставления субсидии на возмещение затрат по благоустройству автомобильных дорог общего пользования регионального и межмуниципального значения Калужской области в рамках государственно-частного партнерства».</a:t>
            </a:r>
          </a:p>
          <a:p>
            <a:pPr marL="171450" indent="-171450" algn="just">
              <a:spcBef>
                <a:spcPts val="700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900" b="1" dirty="0">
                <a:latin typeface="Century Gothic" panose="020B0502020202020204" pitchFamily="34" charset="0"/>
              </a:rPr>
              <a:t>Постановление Губернатора Калужской области от 26.03.2012 N 168 «Об образовании координационного совета при губернаторе Калужской области по развитию </a:t>
            </a:r>
            <a:r>
              <a:rPr lang="ru-RU" sz="900" b="1" dirty="0" err="1">
                <a:latin typeface="Century Gothic" panose="020B0502020202020204" pitchFamily="34" charset="0"/>
              </a:rPr>
              <a:t>государcтвенно</a:t>
            </a:r>
            <a:r>
              <a:rPr lang="ru-RU" sz="900" b="1" dirty="0">
                <a:latin typeface="Century Gothic" panose="020B0502020202020204" pitchFamily="34" charset="0"/>
              </a:rPr>
              <a:t>-частного партнерства на территории Калужской области».</a:t>
            </a:r>
          </a:p>
          <a:p>
            <a:pPr marL="171450" indent="-171450" algn="just">
              <a:spcBef>
                <a:spcPts val="700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900" dirty="0">
                <a:latin typeface="Century Gothic" panose="020B0502020202020204" pitchFamily="34" charset="0"/>
              </a:rPr>
              <a:t>Постановление Правительства Калужской области от 25.03.2013 N 150 «Об инвестиционной стратегии Калужской области до 2020 года».</a:t>
            </a:r>
          </a:p>
          <a:p>
            <a:pPr marL="171450" indent="-171450" algn="just">
              <a:spcBef>
                <a:spcPts val="700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900" dirty="0">
                <a:latin typeface="Century Gothic" panose="020B0502020202020204" pitchFamily="34" charset="0"/>
              </a:rPr>
              <a:t>Постановление Правительства Калужской области от 22.04.2013 N 205 «Об одобрении Концепции развития государственно-частного партнерства в сфере здравоохранения Калужской области».</a:t>
            </a:r>
          </a:p>
          <a:p>
            <a:pPr marL="171450" indent="-171450" algn="just">
              <a:spcBef>
                <a:spcPts val="700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900" dirty="0">
                <a:latin typeface="Century Gothic" panose="020B0502020202020204" pitchFamily="34" charset="0"/>
              </a:rPr>
              <a:t>Постановление Правительства Калужской области от 04.08.2014 N 454 «О Программе повышения эффективности управления общественными (государственными и муниципальными) финансами Калужской области на период до 2018 года».</a:t>
            </a:r>
          </a:p>
          <a:p>
            <a:pPr marL="171450" indent="-171450" algn="just">
              <a:spcBef>
                <a:spcPts val="700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900" dirty="0">
                <a:latin typeface="Century Gothic" panose="020B0502020202020204" pitchFamily="34" charset="0"/>
              </a:rPr>
              <a:t>Постановление Правительства Калужской области от 08.09.2014 N 529 «Об утверждении положения о порядке формирования и использования бюджетных ассигнований регионального инвестиционного фонда Калужской области».</a:t>
            </a:r>
          </a:p>
          <a:p>
            <a:pPr marL="171450" indent="-171450" algn="just">
              <a:spcBef>
                <a:spcPts val="700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900" b="1" dirty="0">
                <a:latin typeface="Century Gothic" panose="020B0502020202020204" pitchFamily="34" charset="0"/>
              </a:rPr>
              <a:t>Постановление Правительства Калужской области от 28.12.2017 N 795 «О заключении концессионных соглашений, объектом которых являются объекты теплоснабжения, централизованные системы горячего водоснабжения, холодного водоснабжения или водоотведения, отдельные объекты таких систем на территории Калужской области».</a:t>
            </a:r>
          </a:p>
          <a:p>
            <a:pPr marL="171450" indent="-171450" algn="just">
              <a:spcBef>
                <a:spcPts val="700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900" b="1" dirty="0">
                <a:latin typeface="Century Gothic" panose="020B0502020202020204" pitchFamily="34" charset="0"/>
              </a:rPr>
              <a:t>Постановление Правительства Калужской области от 26.06.2018 N 376 «О мерах по реализации отдельных положений Федерального закона «О концессионных соглашениях».</a:t>
            </a:r>
          </a:p>
          <a:p>
            <a:pPr marL="171450" indent="-171450" algn="just">
              <a:spcBef>
                <a:spcPts val="700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900" dirty="0">
                <a:latin typeface="Century Gothic" panose="020B0502020202020204" pitchFamily="34" charset="0"/>
              </a:rPr>
              <a:t>Постановление Губернатора Калужской области от 18.08.2015 N 370 (ред. от 10.05.2018) «О Порядке подготовки распоряжения Губернатора Калужской области в целях предоставления земельного участка, находящегося в государственной или муниципальной собственности, в аренду без проведения торгов» (вместе с «Положением о комиссии по рассмотрению документов, обосновывающих соответствие объекта социально-культурного и коммунально-бытового назначения, масштабного инвестиционного проекта критериям, установленным Законом Калужской области от 26.06.2015 № 747-ОЗ «Об установлении критериев, которым должны соответствовать объекты социально-культурного и коммунально-бытового назначения, масштабные инвестиционные проекты, для размещения (реализации) которых допускается предоставление земельного участка, находящегося в государственной или муниципальной собственности, в аренду без проведения торгов», и выдаче рекомендаций о предоставлении (отказе в выдаче рекомендаций о предоставлении) земельного участка в аренду без проведения торгов для размещения объекта (реализации проекта)».</a:t>
            </a:r>
          </a:p>
          <a:p>
            <a:pPr marL="171450" indent="-171450" algn="just">
              <a:spcBef>
                <a:spcPts val="700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900" dirty="0">
                <a:latin typeface="Century Gothic" panose="020B0502020202020204" pitchFamily="34" charset="0"/>
              </a:rPr>
              <a:t>Поручение Губернатора Калужской области от 02.07.2018 N ПА-40/7-18.</a:t>
            </a:r>
          </a:p>
          <a:p>
            <a:pPr marL="171450" indent="-171450" algn="just">
              <a:spcBef>
                <a:spcPts val="700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900" dirty="0">
                <a:latin typeface="Century Gothic" panose="020B0502020202020204" pitchFamily="34" charset="0"/>
              </a:rPr>
              <a:t>Распоряжение Губернатора Калужской области от 02.07.2018 N 84-р «О реализации отдельных положений Федерального закона «О концессионных соглашениях», связанных с подготовкой, заключением, исполнением, изменением концессионных соглашений третьей стороной, по которым участвует Калужская область, от имени которой выступает Губернатор Калужской области».</a:t>
            </a:r>
          </a:p>
        </p:txBody>
      </p:sp>
    </p:spTree>
    <p:extLst>
      <p:ext uri="{BB962C8B-B14F-4D97-AF65-F5344CB8AC3E}">
        <p14:creationId xmlns:p14="http://schemas.microsoft.com/office/powerpoint/2010/main" val="4998081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121CB41-2C00-4C71-A2DB-E62636E6C1A7}"/>
              </a:ext>
            </a:extLst>
          </p:cNvPr>
          <p:cNvSpPr txBox="1"/>
          <p:nvPr/>
        </p:nvSpPr>
        <p:spPr>
          <a:xfrm>
            <a:off x="520504" y="422075"/>
            <a:ext cx="9362587" cy="55399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Законодательство,</a:t>
            </a:r>
          </a:p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правовое регулирование ГЧП.</a:t>
            </a:r>
          </a:p>
        </p:txBody>
      </p:sp>
      <p:graphicFrame>
        <p:nvGraphicFramePr>
          <p:cNvPr id="8" name="Объект 7">
            <a:extLst>
              <a:ext uri="{FF2B5EF4-FFF2-40B4-BE49-F238E27FC236}">
                <a16:creationId xmlns:a16="http://schemas.microsoft.com/office/drawing/2014/main" id="{F4583DE5-84FC-441F-99B8-95B9B920B62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131620" y="288461"/>
          <a:ext cx="1539875" cy="750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3" name="CorelDRAW" r:id="rId3" imgW="1539419" imgH="751522" progId="CorelDraw.Graphic.22">
                  <p:embed/>
                </p:oleObj>
              </mc:Choice>
              <mc:Fallback>
                <p:oleObj name="CorelDRAW" r:id="rId3" imgW="1539419" imgH="751522" progId="CorelDraw.Graphic.22">
                  <p:embed/>
                  <p:pic>
                    <p:nvPicPr>
                      <p:cNvPr id="8" name="Объект 7">
                        <a:extLst>
                          <a:ext uri="{FF2B5EF4-FFF2-40B4-BE49-F238E27FC236}">
                            <a16:creationId xmlns:a16="http://schemas.microsoft.com/office/drawing/2014/main" id="{F4583DE5-84FC-441F-99B8-95B9B920B62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131620" y="288461"/>
                        <a:ext cx="1539875" cy="7508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BAB32F55-188E-45F7-A9BE-2B26CDDC7B93}"/>
              </a:ext>
            </a:extLst>
          </p:cNvPr>
          <p:cNvCxnSpPr/>
          <p:nvPr/>
        </p:nvCxnSpPr>
        <p:spPr>
          <a:xfrm>
            <a:off x="0" y="1060450"/>
            <a:ext cx="12192000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23C8777D-446E-4571-99E8-B7DAE186D19E}"/>
              </a:ext>
            </a:extLst>
          </p:cNvPr>
          <p:cNvCxnSpPr/>
          <p:nvPr/>
        </p:nvCxnSpPr>
        <p:spPr>
          <a:xfrm>
            <a:off x="0" y="1107342"/>
            <a:ext cx="12192000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id="{CAA51B62-B9D9-49D5-A0CC-0BA66C316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32863" y="6308725"/>
            <a:ext cx="2743200" cy="365125"/>
          </a:xfrm>
        </p:spPr>
        <p:txBody>
          <a:bodyPr lIns="0" tIns="0" rIns="0" bIns="0"/>
          <a:lstStyle/>
          <a:p>
            <a:fld id="{7C553308-2061-4E34-9958-4D44C6D49AF9}" type="slidenum">
              <a:rPr lang="ru-RU" smtClean="0"/>
              <a:t>9</a:t>
            </a:fld>
            <a:endParaRPr lang="ru-RU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8CD34B0-BBDD-4EE0-8036-F2BD11780C55}"/>
              </a:ext>
            </a:extLst>
          </p:cNvPr>
          <p:cNvSpPr txBox="1"/>
          <p:nvPr/>
        </p:nvSpPr>
        <p:spPr>
          <a:xfrm>
            <a:off x="2861911" y="1449804"/>
            <a:ext cx="6468177" cy="43088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>
              <a:spcBef>
                <a:spcPts val="3600"/>
              </a:spcBef>
            </a:pP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Администрация МО в лице Главы Администрации принимает следующие нормативные акты:</a:t>
            </a:r>
          </a:p>
        </p:txBody>
      </p:sp>
      <p:sp>
        <p:nvSpPr>
          <p:cNvPr id="23" name="Подзаголовок 2">
            <a:extLst>
              <a:ext uri="{FF2B5EF4-FFF2-40B4-BE49-F238E27FC236}">
                <a16:creationId xmlns:a16="http://schemas.microsoft.com/office/drawing/2014/main" id="{5DEF3D70-84B2-4103-A5AD-0E2583FE4A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5938" y="2216122"/>
            <a:ext cx="11155557" cy="3910180"/>
          </a:xfrm>
        </p:spPr>
        <p:txBody>
          <a:bodyPr lIns="0" tIns="0" rIns="0" bIns="0" numCol="1" spcCol="360000" anchor="t">
            <a:noAutofit/>
          </a:bodyPr>
          <a:lstStyle/>
          <a:p>
            <a:pPr marL="171450" indent="-171450" algn="just">
              <a:spcBef>
                <a:spcPts val="1500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200" dirty="0">
                <a:latin typeface="Century Gothic" panose="020B0502020202020204" pitchFamily="34" charset="0"/>
              </a:rPr>
              <a:t>об определении органа, уполномоченного на рассмотрение предложения, поданного в порядке ст. 37 ФЗ-115;</a:t>
            </a:r>
          </a:p>
          <a:p>
            <a:pPr marL="171450" indent="-171450" algn="just">
              <a:spcBef>
                <a:spcPts val="1500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200" dirty="0">
                <a:latin typeface="Century Gothic" panose="020B0502020202020204" pitchFamily="34" charset="0"/>
              </a:rPr>
              <a:t>о проведении конкурса на право заключения концессионного соглашения;</a:t>
            </a:r>
          </a:p>
          <a:p>
            <a:pPr marL="171450" indent="-171450" algn="just">
              <a:spcBef>
                <a:spcPts val="1500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200" dirty="0">
                <a:latin typeface="Century Gothic" panose="020B0502020202020204" pitchFamily="34" charset="0"/>
              </a:rPr>
              <a:t>о создании конкурсной комиссии, которым утверждается ее персональный состав;</a:t>
            </a:r>
          </a:p>
          <a:p>
            <a:pPr marL="171450" indent="-171450" algn="just">
              <a:spcBef>
                <a:spcPts val="1500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200" dirty="0">
                <a:latin typeface="Century Gothic" panose="020B0502020202020204" pitchFamily="34" charset="0"/>
              </a:rPr>
              <a:t>об утверждении конкурсной документации.</a:t>
            </a:r>
          </a:p>
        </p:txBody>
      </p:sp>
    </p:spTree>
    <p:extLst>
      <p:ext uri="{BB962C8B-B14F-4D97-AF65-F5344CB8AC3E}">
        <p14:creationId xmlns:p14="http://schemas.microsoft.com/office/powerpoint/2010/main" val="300729861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</TotalTime>
  <Words>4720</Words>
  <Application>Microsoft Office PowerPoint</Application>
  <PresentationFormat>Широкоэкранный</PresentationFormat>
  <Paragraphs>560</Paragraphs>
  <Slides>32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9" baseType="lpstr">
      <vt:lpstr>Arial</vt:lpstr>
      <vt:lpstr>Calibri</vt:lpstr>
      <vt:lpstr>Calibri Light</vt:lpstr>
      <vt:lpstr>Century Gothic</vt:lpstr>
      <vt:lpstr>Wingdings</vt:lpstr>
      <vt:lpstr>Тема Office</vt:lpstr>
      <vt:lpstr>CorelDRAW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CGHP</dc:creator>
  <cp:lastModifiedBy>CGHP</cp:lastModifiedBy>
  <cp:revision>34</cp:revision>
  <dcterms:created xsi:type="dcterms:W3CDTF">2020-06-26T09:34:13Z</dcterms:created>
  <dcterms:modified xsi:type="dcterms:W3CDTF">2020-10-08T08:30:06Z</dcterms:modified>
</cp:coreProperties>
</file>