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4" r:id="rId4"/>
    <p:sldId id="267" r:id="rId5"/>
    <p:sldId id="268" r:id="rId6"/>
    <p:sldId id="269" r:id="rId7"/>
    <p:sldId id="271" r:id="rId8"/>
    <p:sldId id="277" r:id="rId9"/>
    <p:sldId id="272" r:id="rId10"/>
    <p:sldId id="273" r:id="rId11"/>
    <p:sldId id="274" r:id="rId12"/>
    <p:sldId id="275" r:id="rId13"/>
    <p:sldId id="276" r:id="rId14"/>
    <p:sldId id="279" r:id="rId15"/>
    <p:sldId id="280" r:id="rId16"/>
    <p:sldId id="287" r:id="rId17"/>
    <p:sldId id="282" r:id="rId18"/>
    <p:sldId id="283" r:id="rId19"/>
    <p:sldId id="284" r:id="rId20"/>
    <p:sldId id="285" r:id="rId21"/>
    <p:sldId id="286" r:id="rId22"/>
    <p:sldId id="288" r:id="rId23"/>
    <p:sldId id="289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7287" userDrawn="1">
          <p15:clr>
            <a:srgbClr val="A4A3A4"/>
          </p15:clr>
        </p15:guide>
        <p15:guide id="3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1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600" y="144"/>
      </p:cViewPr>
      <p:guideLst>
        <p:guide orient="horz" pos="1570"/>
        <p:guide pos="7287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2E968-3C64-495E-A333-44069B8C0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4BFB55-A3E6-442C-BFC2-ECBF0AEB0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B08FB0-5EA5-4A40-95A9-746A2A56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CD63A-E470-4AB4-9175-015FE7FC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E482C6-0D87-4F21-8381-3643594B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BC9B5-F8BD-4C8C-9A0D-3AA73C85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B0E1F-2B78-4C29-87E2-B20F585F6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BA5D88-38B5-4AF9-81CC-4E2F9392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5ED90-7453-4976-A832-7835CF7D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FB2BA-3D19-4DB7-A700-5A91C47D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C217BF-5790-4F37-B7D8-A980BA036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72BE1F-4E0D-49E2-B9EA-1869F5E26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6F86E3-BDCD-4BBE-9E53-34FB2850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683DA-C5CB-46BF-B7E3-DC3E3F99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7852A-BB75-4756-AE81-61F0B64F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0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9BD90-19CA-4D06-B1F1-B31BF893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55086-8F03-4B06-80F3-0C6A2B6E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049A6-0B64-4B12-9578-BB6596F5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614827-1A3F-46F5-8789-F431AAA3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3A57F-1BE7-4E4C-A80A-A0E14659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8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FD6BB-0018-4061-B3C5-EF50F8BB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FFA86B-E0CE-4482-B5DA-40F6EC08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1F161-94FA-4F88-BAC3-D284B085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49C20-4A7E-4F62-A12D-392BF8BD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D1663-26D2-4C15-B6A6-38CA6CE4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1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39703-452E-4527-960D-AF32478D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70ABA-093C-49FB-8A61-1D906B3EE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D25861-FCBC-405A-9D5C-1D5EA840B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A071E-74E6-43A1-8AE7-4864D033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937E-DEEB-4C49-AD09-34089E63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F55CE5-B94E-4EBD-89EC-E89753F1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E96EC-B075-439E-9152-6919EB4A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8729AC-6C99-492D-90DE-3C798828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0A7064-0F55-4C12-924C-D7CFD7A7E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C1C50-3A45-4681-B41A-58CCB7E98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BF42D8-EAC3-4196-B8A9-CD88C1C73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D7E101-7E5B-4BE3-A9FE-D377FA6E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0F75E1-3BFF-41B8-A1C5-41387BBF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A4B27F-D7C5-4097-A58C-82AF45A4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924E7-66D8-4950-87C4-06A5AFC8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A15586-F5E4-4586-8379-5D7A7F5E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0A5DF6-0752-45A7-9349-F48DC71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060172-99D5-4306-B5E4-00E3F4A0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7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73FED-5F74-4EC0-94D6-C0DF867F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A7706A-4852-4C04-B4CA-3C531493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43DDB4-5AA0-4CD8-84F2-FD98069B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2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1E144-A03A-4A6E-8603-6ABD4B0C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97E25-5C37-4395-B578-F9179A7E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A30C3-5A36-4B2E-98B7-5C1C79237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60A83-9403-40AB-9BF0-0CA4E20A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77BFF-F20F-47EB-B04A-BF9E0524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60E8F-5782-41D8-BF18-DB8590F3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8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4EB4E-711B-4E50-9E6F-0330173E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6029BA-CEBE-4441-8ADB-C6202296B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93BA6-9713-4B21-A1F5-3C847AED4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271BA0-F88C-4929-AD97-90614A03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DB676C-2AA9-471D-AE75-E3C9E042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D400-6C37-4B62-8AF4-32ADBC57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5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EC2A2-A5F8-4DDD-A7A5-2B8C8090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0F220-9628-4563-9E2A-82A704CA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F75AC-2580-4BF2-92B1-EF45C543A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4951-4F98-4317-8B8A-29864F43E85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F00F8-9DBD-4F38-968B-BF1B85D9E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A89EEE-6AAE-4F48-AB79-F8DB225E2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72BB-02FF-465F-BC39-F968F838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1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50000"/>
                <a:lumOff val="50000"/>
              </a:schemeClr>
            </a:gs>
            <a:gs pos="67000">
              <a:schemeClr val="accent5">
                <a:lumMod val="75000"/>
                <a:alpha val="58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B78A0E-2EF1-4978-AC01-5DAF0A5A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192704C8-4C66-4E81-96EF-4D7219DFA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25" y="1242062"/>
            <a:ext cx="8941750" cy="3586312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dirty="0"/>
              <a:t>Раскрытие информации о проектах, реализуемых с использованием механизма государственно-частного партнерства</a:t>
            </a:r>
          </a:p>
        </p:txBody>
      </p:sp>
    </p:spTree>
    <p:extLst>
      <p:ext uri="{BB962C8B-B14F-4D97-AF65-F5344CB8AC3E}">
        <p14:creationId xmlns:p14="http://schemas.microsoft.com/office/powerpoint/2010/main" val="134733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EEB4CC-892E-4932-8EF1-758EBB8A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4858"/>
          <a:stretch/>
        </p:blipFill>
        <p:spPr>
          <a:xfrm>
            <a:off x="0" y="0"/>
            <a:ext cx="12178602" cy="6858000"/>
          </a:xfrm>
        </p:spPr>
      </p:pic>
    </p:spTree>
    <p:extLst>
      <p:ext uri="{BB962C8B-B14F-4D97-AF65-F5344CB8AC3E}">
        <p14:creationId xmlns:p14="http://schemas.microsoft.com/office/powerpoint/2010/main" val="409951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376E88-41DD-4804-87CF-FB3D03415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3312"/>
          <a:stretch/>
        </p:blipFill>
        <p:spPr>
          <a:xfrm>
            <a:off x="-1" y="10048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87366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672C9E0F-4636-449F-AA14-9BE17EAB1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772547"/>
            <a:ext cx="109807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Последствия нарушения</a:t>
            </a: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случае если перечень объектов, в отношении которых планируется заключение концессионных соглашений не был утвержден, а также если данный перечень не размещен в сети «Интернет» в установленном законом порядке, органы прокуратуры могут обратиться в суд с административным иском, в связи с неисполнением требований законодательства о концессионных соглашениях муниципальным образованием. </a:t>
            </a: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Стоит сказать, что подобные иски, как правило, удовлетворяются судом и муниципальным образованиям уже по решению суда необходимо будет утвердить и разместить данный перечень.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Примеры из практики других регионов</a:t>
            </a: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• Решение Оренбургского районного суда Оренбургской области № 2А-4009/2016 2А-4009/2016~М-3966/2016 М-3966/2016 от 16 декабря 2016 г. по делу № 2А-4009/2016.</a:t>
            </a: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• Проверки со стороны органов прокуратуры и подача административных исков в отношении муниципальных образований, осуществлялась в Тверской и Кировской области в 2020-2021 году.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CCE43C-4C51-4794-80D5-74065EF323DF}"/>
              </a:ext>
            </a:extLst>
          </p:cNvPr>
          <p:cNvSpPr txBox="1">
            <a:spLocks/>
          </p:cNvSpPr>
          <p:nvPr/>
        </p:nvSpPr>
        <p:spPr>
          <a:xfrm>
            <a:off x="461196" y="223492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3669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E09A3DD9-7B52-44D9-B636-4EFA9AD1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605631" y="1670867"/>
            <a:ext cx="10980738" cy="35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Шаг 2: обоснование целесообразности проекта:</a:t>
            </a:r>
          </a:p>
          <a:p>
            <a:pPr algn="just"/>
            <a:endParaRPr lang="ru-RU" sz="1600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Работы которые должно провести публичное образование на данном этапе:</a:t>
            </a:r>
          </a:p>
          <a:p>
            <a:pPr algn="just">
              <a:lnSpc>
                <a:spcPct val="80000"/>
              </a:lnSpc>
            </a:pPr>
            <a:endParaRPr lang="ru-RU" sz="1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выявление и описание предпосылок реализации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оценка и описание прямых и косвенных социально-экономических эффектов от реализации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оценка сравнительного преимущества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обоснование выбора предлагаемых технологических решений;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позиционирование проекта и его потенциальных участников.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Результатом такой работы может стать </a:t>
            </a: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аналитический отчет «Обоснование целесообразности реализации проекта»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6820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BB1B8138-C20F-4460-B45C-792A54BE8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438857"/>
            <a:ext cx="1098073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Шаг 3: Информирование, привлечение потенциальных инвесторов</a:t>
            </a:r>
          </a:p>
          <a:p>
            <a:pPr algn="just"/>
            <a:endParaRPr lang="ru-RU" sz="1600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Мероприятия направленные на повышение информационной доступности проектов ГЧП:</a:t>
            </a:r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«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Road show</a:t>
            </a: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» по презентации проектов в сфере 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Ежегодный форум «Российская неделя ГЧП»</a:t>
            </a:r>
            <a:endParaRPr 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Российский инвестиционный форум в г. Сочи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Международный форум «Умный город. Инструкция по применению»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Семинар-совещание на тему «Проблемные вопросы, возникающие при заключении концессионных соглашений в сфере жилищно-коммунального хозяйства на территории Калужской области»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V Стратегический форум «Транспортная инфраструктура России»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«Инфраструктурный тест-драйв» проектов ГЧП в сфере здравоохранения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Саммит лидеров рынка инфраструктурных проектов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InfraSummit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«</a:t>
            </a:r>
            <a:r>
              <a:rPr lang="en-US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Road show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» по презентации проектов в сфере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здравоохранения</a:t>
            </a:r>
            <a:endParaRPr lang="ru-RU" sz="16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Видеоконференция в рамках программы по преобразованию территорий в креативные кластеры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Rurban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Creative Lab»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Road Show в Представительстве Правительства Калужской области при Правительстве Российской Федерации в сфере спорта Калужской области, г. Москва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49393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5D758091-7B4F-4129-862D-32F55CC6B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438857"/>
            <a:ext cx="10980738" cy="469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Road Show 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– открытое или закрытое мероприятие, направленное на презентацию инвестиционных проектов перед аудиторией потенциальных инвесторов с целью их вовлечения в процесс подготовки, финансирования и реализации презентуемых проектных инициатив.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ru-RU" b="1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Задачи:</a:t>
            </a:r>
            <a:endParaRPr lang="ru-RU" u="sng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привлечение потенциальных инвесторов;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презентация инвесторами публичной стороне проектов по которым возможно заключение концессионных соглашений и соглашений о государственно-частном (</a:t>
            </a:r>
            <a:r>
              <a:rPr lang="ru-RU" sz="16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муниципально</a:t>
            </a: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-частном) партнерстве;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привлечение внебюджетного финансирования под перспективные инвестиционные проекты;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получение обратной связи от потенциальных инвесторов о вариантах повышения инвестиционной привлекательности проектов и приемлемых условиях участия в презентуемых проектах;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сокращение времени на взаимодействие с различными группами инвесторов путем сбора их на одной площадке;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минимизация обвинений в продвижении интересов определённого инвестора и недостаточном информационном освещении процесса подготовки социально-значимых инфраструктурных проектов;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увеличение собственной базы контактов перспективных инвесторов и иных заинтересованных экспертов.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23538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B7846-56B1-4873-A7B4-43C6F8B22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BEA0F-BDB8-4BCB-96B0-CC856962D314}"/>
              </a:ext>
            </a:extLst>
          </p:cNvPr>
          <p:cNvSpPr txBox="1"/>
          <p:nvPr/>
        </p:nvSpPr>
        <p:spPr>
          <a:xfrm>
            <a:off x="2012894" y="2816544"/>
            <a:ext cx="18227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Разработка деловой и культурно-развлекательной программы 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43D88-ABF5-4063-9581-D69DBB807DD1}"/>
              </a:ext>
            </a:extLst>
          </p:cNvPr>
          <p:cNvSpPr txBox="1"/>
          <p:nvPr/>
        </p:nvSpPr>
        <p:spPr>
          <a:xfrm>
            <a:off x="4489056" y="2816543"/>
            <a:ext cx="19602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Разработка дизайна полиграфических, и иных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материалов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C1038-39A8-4DA0-8E81-03EA143C7468}"/>
              </a:ext>
            </a:extLst>
          </p:cNvPr>
          <p:cNvSpPr txBox="1"/>
          <p:nvPr/>
        </p:nvSpPr>
        <p:spPr>
          <a:xfrm>
            <a:off x="7028902" y="2950136"/>
            <a:ext cx="1960296" cy="90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Подготовка презентаций проектов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C48D2-5D9C-4642-B182-2DA608EAC7B3}"/>
              </a:ext>
            </a:extLst>
          </p:cNvPr>
          <p:cNvSpPr txBox="1"/>
          <p:nvPr/>
        </p:nvSpPr>
        <p:spPr>
          <a:xfrm>
            <a:off x="3226699" y="4152665"/>
            <a:ext cx="19602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Приглашение участников  рассматривающих себя в роли концессионера</a:t>
            </a:r>
            <a:endParaRPr lang="ru-RU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B373E-0D45-408A-905E-B8D64C792149}"/>
              </a:ext>
            </a:extLst>
          </p:cNvPr>
          <p:cNvSpPr txBox="1"/>
          <p:nvPr/>
        </p:nvSpPr>
        <p:spPr>
          <a:xfrm>
            <a:off x="661199" y="4125437"/>
            <a:ext cx="1960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Организация личных встреч и переговоров с потенциальными инвесторами проектов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3A1E8A-4DAA-4A87-8309-864302D3C5AD}"/>
              </a:ext>
            </a:extLst>
          </p:cNvPr>
          <p:cNvSpPr txBox="1"/>
          <p:nvPr/>
        </p:nvSpPr>
        <p:spPr>
          <a:xfrm>
            <a:off x="5878000" y="4292754"/>
            <a:ext cx="17462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Контроль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работы технических служб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7779A8-C321-4F24-904F-E6317DD1B0F5}"/>
              </a:ext>
            </a:extLst>
          </p:cNvPr>
          <p:cNvSpPr txBox="1"/>
          <p:nvPr/>
        </p:nvSpPr>
        <p:spPr>
          <a:xfrm>
            <a:off x="8211392" y="4260386"/>
            <a:ext cx="2138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Обеспечение информационно-коммуникационного сопровождения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E09E1B-FB3C-4BD7-8BC2-3BE1F20256C7}"/>
              </a:ext>
            </a:extLst>
          </p:cNvPr>
          <p:cNvSpPr txBox="1"/>
          <p:nvPr/>
        </p:nvSpPr>
        <p:spPr>
          <a:xfrm>
            <a:off x="9576840" y="2878799"/>
            <a:ext cx="19602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Приглашение профильных журналистов, освещающих вопросы ГЧП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5CBB4D-485B-4DD8-8DDC-385DC517E39A}"/>
              </a:ext>
            </a:extLst>
          </p:cNvPr>
          <p:cNvSpPr txBox="1"/>
          <p:nvPr/>
        </p:nvSpPr>
        <p:spPr>
          <a:xfrm>
            <a:off x="4262000" y="1536501"/>
            <a:ext cx="36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Подготовка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ROAD SHOW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37671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07B2C0EA-9B06-4CD9-BF61-1EDCE28A2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438857"/>
            <a:ext cx="109807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Шаг 4: Обеспечение доступности информации о проектах ГЧП после заключения концессионного соглашения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Формирование наиболее полного представления о проектах достигается за счет: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Наличия и доступности каналов коммуникации. Информация о проекте/проектной компании в сети «Интернет» должна обнаруживаться по ключевым индикаторам проекта;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Публикации в сети интернет информации о проекте: состав акционеров проектной компании, основные технико-экономические показатели проекта (площадь земельного участка, застройки, протяженность, искусственные сооружения, конструкционные особенности и пр.), график реализации проекта и т.д.;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Публикации в сети интернет информации об особенностях финансирования: объем и форма финансирования проекта;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Подготовка отчета о ходе реализации проекта.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4237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463003F0-1C47-40B7-83B7-7051CAA30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438857"/>
            <a:ext cx="1098073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Работы в рамках подготовки отчета: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Формирование главной темы, фокуса, вокруг которого строится, концепция, содержание и дизайн отчета;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Разработка концепции и структуры отчета;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шаблона годового отчета;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Формирование план-графика, устанавливающего этапы подготовки отчета, сроки и ответственных за представление материалов;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Получение, структурирование, обработка материалов и их адаптация;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Перевод на иностранные языки при необходимости;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Разработка дизайна и верстка отчета с учетом современных медийных форматов;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Возможное участие в конкурсах годовых отчетов между различными проектами;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Распространение годового отчета среди участников проекта.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8529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D772B76C-570F-427E-9874-B9BC1D3B8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575593"/>
            <a:ext cx="10980738" cy="447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Рекомендуем включать в годовой отчет информацию: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Краткая информация о проекте;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Обращения руководства;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История, легенда проекта;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Стратегическое видение и приоритеты;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Система корпоративного управления;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Устойчивость бизнеса: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o	приоритетные цели устойчивого развития;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o	ESG-итоги (социальная, экологическая и управленческая ответственность);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Инвестиционная  деятельность (выполненные этапы инвестиционной программы);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Операционный обзор: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o	основные достижения;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o	маркетинговая стратегия;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o	развитие клиентского сервиса;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o	повышение эффективности;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Управление рисками;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Акты контроля исполнения обязательств сторонами соглашения;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Консолидированная финансовая отчетность (МСФО, РСБУ и пр.).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104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7">
            <a:extLst>
              <a:ext uri="{FF2B5EF4-FFF2-40B4-BE49-F238E27FC236}">
                <a16:creationId xmlns:a16="http://schemas.microsoft.com/office/drawing/2014/main" id="{358DED30-9929-4AEA-921D-80F12D0A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3AE-81A4-4214-AB03-A64B580D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09" y="189278"/>
            <a:ext cx="11252982" cy="1325563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ru-RU" sz="3200" b="1" dirty="0">
                <a:latin typeface="Century Gothic" panose="020B0502020202020204" pitchFamily="34" charset="0"/>
              </a:rPr>
              <a:t>ВВЕДЕНИЕ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A79B6-66CF-449C-ACE5-84C4CD44537D}"/>
              </a:ext>
            </a:extLst>
          </p:cNvPr>
          <p:cNvSpPr txBox="1"/>
          <p:nvPr/>
        </p:nvSpPr>
        <p:spPr>
          <a:xfrm>
            <a:off x="605631" y="1913534"/>
            <a:ext cx="10980738" cy="35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>
              <a:lnSpc>
                <a:spcPts val="18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отметить, что одним из критериев Методики расчета показателя «Уровень развития ГЧП в субъекте РФ за 2020 и последующие годы» является в том числе информационная открытость субъекта, а именно показатели качества и полноты заполнения информационных ресурсов в сфере ГЧП. Учитывается наличие и содержание информации о реализуемых и планируемых к реализации проектах. </a:t>
            </a:r>
          </a:p>
          <a:p>
            <a:pPr indent="449580" algn="just" fontAlgn="base">
              <a:lnSpc>
                <a:spcPts val="1800"/>
              </a:lnSpc>
              <a:spcAft>
                <a:spcPts val="800"/>
              </a:spcAft>
            </a:pP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размещать информацию о проектах и сфере ГЧП в целом, на сайтах муниципальных образований. Размещение перечня объектов, в отношении которых планируется заключение концессионных соглашений, а также актов контроля по исполнению уже заключенных концессионных соглашений является обязанностью муниципальных образований.</a:t>
            </a:r>
          </a:p>
          <a:p>
            <a:pPr indent="449580" algn="just" fontAlgn="base">
              <a:lnSpc>
                <a:spcPts val="1800"/>
              </a:lnSpc>
              <a:spcAft>
                <a:spcPts val="800"/>
              </a:spcAft>
            </a:pPr>
            <a:endParaRPr lang="ru-RU" sz="16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ts val="18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положений законодательства Российской Федерации о ГЧП можно выделить один из главных принципов ГЧП – это открытость и доступность информации.</a:t>
            </a:r>
            <a:endParaRPr lang="ru-RU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5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9AB43F22-9EEB-476B-A6A5-E5D65BF1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438857"/>
            <a:ext cx="1098073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Шаг 5: Контроль со стороны концедента за соблюдением концессионного соглашения: формирование и публикация актов контроля</a:t>
            </a:r>
          </a:p>
          <a:p>
            <a:pPr algn="just"/>
            <a:endParaRPr lang="ru-RU" sz="1600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Акт контроля</a:t>
            </a:r>
          </a:p>
          <a:p>
            <a:pPr algn="just"/>
            <a:endParaRPr lang="ru-RU" sz="1600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 основании ст. 9 Федерального закона от 21.07.2005 № 115-ФЗ «О концессионных соглашениях» одним из прав концедента на осуществление контроля за исполнением концессионного соглашения является осуществление контроля за соблюдением концессионером условий концессионного соглашения.</a:t>
            </a:r>
          </a:p>
          <a:p>
            <a:pPr algn="just"/>
            <a:endParaRPr lang="ru-RU" sz="1600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Согласно части 6 названной статьи, акт о результатах контроля подлежит размещению </a:t>
            </a:r>
            <a:r>
              <a:rPr lang="ru-RU" sz="1600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концедентом</a:t>
            </a:r>
            <a:r>
              <a:rPr lang="ru-RU" sz="1600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 в течение пяти рабочих дней с даты составления данного акта на официальном сайте концедента в сети «Интернет». Доступ к указанному акту должен обеспечиваться в течение срока действия концессионного соглашения и после дня окончания его срока действия в течение трех лет.</a:t>
            </a:r>
          </a:p>
          <a:p>
            <a:pPr algn="just"/>
            <a:endParaRPr lang="ru-RU" sz="1600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412849-FC17-463D-B6CD-8AE828261ADC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31144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E3619E-C17E-48A9-B9C9-8897EFFBC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r="2853"/>
          <a:stretch/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2045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F7F19C-7ED3-4F04-9413-1A6A89D7E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2580FE-489A-4A2C-8800-220E1016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09" y="229034"/>
            <a:ext cx="11252982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РАСКРЫТИЕ ИНФОРМАЦИИ О ГЧП ПРОЕКТАХ, РЕАЛИЗУЕМЫХ НА ТЕРРИТОРИИ КАЛУЖСКОЙ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A1F8-C3E3-40F4-BBD4-08B33C5DB796}"/>
              </a:ext>
            </a:extLst>
          </p:cNvPr>
          <p:cNvSpPr txBox="1"/>
          <p:nvPr/>
        </p:nvSpPr>
        <p:spPr>
          <a:xfrm>
            <a:off x="587375" y="1438857"/>
            <a:ext cx="10980738" cy="5423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3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</a:t>
            </a: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а сегодняшний день на территории Калужской области заключено </a:t>
            </a:r>
            <a:r>
              <a:rPr lang="ru-RU" sz="1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24 концессионных соглашения </a:t>
            </a:r>
            <a:br>
              <a:rPr lang="ru-RU" sz="1500" b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(16 действующих соглашений) </a:t>
            </a: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различных отраслях экономики. </a:t>
            </a: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Общий объем инвестиций по заключенным соглашениям – </a:t>
            </a:r>
            <a:r>
              <a:rPr lang="ru-RU" sz="1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2,7 млрд. руб.</a:t>
            </a:r>
          </a:p>
          <a:p>
            <a:pPr algn="just">
              <a:lnSpc>
                <a:spcPct val="150000"/>
              </a:lnSpc>
            </a:pPr>
            <a:endParaRPr lang="ru-RU" sz="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 данный момент информация по проектам реализуемым и планируемым к реализации в Калужской области сосредоточена на сайте ГАУ КО «Центр ГЧП КО».</a:t>
            </a:r>
          </a:p>
          <a:p>
            <a:pPr algn="just">
              <a:lnSpc>
                <a:spcPct val="150000"/>
              </a:lnSpc>
            </a:pPr>
            <a:endParaRPr lang="ru-RU" sz="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Что касается информационной освещенности проектов, можно отметить, что о многих из них информация публикуется не в достаточном объеме.</a:t>
            </a:r>
          </a:p>
          <a:p>
            <a:pPr algn="just">
              <a:lnSpc>
                <a:spcPct val="150000"/>
              </a:lnSpc>
            </a:pPr>
            <a:endParaRPr lang="ru-RU" sz="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Подводя итог вышеизложенному, можно сказать, что раскрытие информации о проектах, реализуемых </a:t>
            </a:r>
            <a:b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 использованием механизмов ГЧП, в том числе муниципальными образованиями, благоприятно повлияет </a:t>
            </a:r>
            <a:b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 инвестиционный климат в муниципальных районах и в регионе в целом.  </a:t>
            </a:r>
          </a:p>
          <a:p>
            <a:pPr algn="just">
              <a:lnSpc>
                <a:spcPct val="150000"/>
              </a:lnSpc>
            </a:pPr>
            <a:r>
              <a:rPr lang="ru-RU" sz="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5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ГАУ КО «Центр ГЧП» КО готово оказывать информационную поддержу на всех этапах раскрытия информации о проектах.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2D94D0-2670-4464-A4BC-DF0FB922E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7F5D0-FB13-40F0-BF9C-EAEED98E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0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860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948B8-5CF3-4E91-9DE6-8926AD82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66" y="0"/>
            <a:ext cx="12255165" cy="6904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458C41-88B7-4DC7-BA5B-36023843FFD5}"/>
              </a:ext>
            </a:extLst>
          </p:cNvPr>
          <p:cNvSpPr txBox="1"/>
          <p:nvPr/>
        </p:nvSpPr>
        <p:spPr>
          <a:xfrm>
            <a:off x="3515698" y="1851128"/>
            <a:ext cx="2034841" cy="774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8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Отказ от </a:t>
            </a:r>
          </a:p>
          <a:p>
            <a:pPr algn="ctr">
              <a:lnSpc>
                <a:spcPct val="80000"/>
              </a:lnSpc>
            </a:pPr>
            <a:r>
              <a:rPr lang="ru-RU" sz="138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публикации </a:t>
            </a:r>
          </a:p>
          <a:p>
            <a:pPr algn="ctr">
              <a:lnSpc>
                <a:spcPct val="80000"/>
              </a:lnSpc>
            </a:pPr>
            <a:r>
              <a:rPr lang="ru-RU" sz="138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полного текста</a:t>
            </a:r>
          </a:p>
          <a:p>
            <a:pPr algn="ctr">
              <a:lnSpc>
                <a:spcPct val="80000"/>
              </a:lnSpc>
            </a:pPr>
            <a:r>
              <a:rPr lang="ru-RU" sz="138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соглашения </a:t>
            </a:r>
            <a:endParaRPr lang="ru-RU" sz="1380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7544E44-E371-44B7-BBA7-BF832D692A70}"/>
              </a:ext>
            </a:extLst>
          </p:cNvPr>
          <p:cNvSpPr/>
          <p:nvPr/>
        </p:nvSpPr>
        <p:spPr>
          <a:xfrm rot="2429300">
            <a:off x="3726270" y="3039883"/>
            <a:ext cx="162426" cy="12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EBEC892F-EA27-4C37-ACA2-1C19986F54AC}"/>
              </a:ext>
            </a:extLst>
          </p:cNvPr>
          <p:cNvSpPr/>
          <p:nvPr/>
        </p:nvSpPr>
        <p:spPr>
          <a:xfrm rot="19611402">
            <a:off x="3623490" y="4296485"/>
            <a:ext cx="162426" cy="12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8B6D3556-BE79-48E7-9CA8-DD92245387B9}"/>
              </a:ext>
            </a:extLst>
          </p:cNvPr>
          <p:cNvSpPr/>
          <p:nvPr/>
        </p:nvSpPr>
        <p:spPr>
          <a:xfrm rot="1988598" flipH="1">
            <a:off x="8406085" y="4282721"/>
            <a:ext cx="162426" cy="12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0DBFDF43-61B7-4E1C-8B14-4288CEA12A1B}"/>
              </a:ext>
            </a:extLst>
          </p:cNvPr>
          <p:cNvSpPr/>
          <p:nvPr/>
        </p:nvSpPr>
        <p:spPr>
          <a:xfrm rot="19170700" flipH="1">
            <a:off x="8303306" y="3039884"/>
            <a:ext cx="162426" cy="12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ADA29CCB-A4C0-4B69-8CDF-D74BED89E447}"/>
              </a:ext>
            </a:extLst>
          </p:cNvPr>
          <p:cNvSpPr/>
          <p:nvPr/>
        </p:nvSpPr>
        <p:spPr>
          <a:xfrm rot="16200000" flipH="1">
            <a:off x="6014788" y="2792174"/>
            <a:ext cx="162426" cy="12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85AA4521-7B30-48D9-98B5-2F7017195507}"/>
              </a:ext>
            </a:extLst>
          </p:cNvPr>
          <p:cNvSpPr/>
          <p:nvPr/>
        </p:nvSpPr>
        <p:spPr>
          <a:xfrm rot="5400000" flipH="1" flipV="1">
            <a:off x="6014788" y="4474990"/>
            <a:ext cx="162426" cy="12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D9DEA3-8626-4E95-8386-4D43B1540108}"/>
              </a:ext>
            </a:extLst>
          </p:cNvPr>
          <p:cNvSpPr txBox="1"/>
          <p:nvPr/>
        </p:nvSpPr>
        <p:spPr>
          <a:xfrm>
            <a:off x="5015179" y="4994892"/>
            <a:ext cx="20897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Нарушение законодательства в части размещения информации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747E73-3391-4F58-8B75-60D654F8E7CE}"/>
              </a:ext>
            </a:extLst>
          </p:cNvPr>
          <p:cNvSpPr txBox="1"/>
          <p:nvPr/>
        </p:nvSpPr>
        <p:spPr>
          <a:xfrm>
            <a:off x="879277" y="4607337"/>
            <a:ext cx="2624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Недостаточное </a:t>
            </a:r>
          </a:p>
          <a:p>
            <a:pPr algn="ctr"/>
            <a:r>
              <a:rPr lang="ru-RU" sz="135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освещение конкурса на право заключения</a:t>
            </a:r>
          </a:p>
          <a:p>
            <a:pPr algn="ctr"/>
            <a:r>
              <a:rPr lang="ru-RU" sz="135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соглашения</a:t>
            </a:r>
            <a:endParaRPr lang="ru-RU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307832-956C-4229-A2E7-7D437AF8E80E}"/>
              </a:ext>
            </a:extLst>
          </p:cNvPr>
          <p:cNvSpPr txBox="1"/>
          <p:nvPr/>
        </p:nvSpPr>
        <p:spPr>
          <a:xfrm>
            <a:off x="8700368" y="4571992"/>
            <a:ext cx="2486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Отсутствие согласованности действий органов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власти</a:t>
            </a:r>
            <a:endParaRPr lang="ru-RU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DA41F5-C431-478A-BD63-E48F4374D92A}"/>
              </a:ext>
            </a:extLst>
          </p:cNvPr>
          <p:cNvSpPr txBox="1"/>
          <p:nvPr/>
        </p:nvSpPr>
        <p:spPr>
          <a:xfrm>
            <a:off x="6721433" y="1876147"/>
            <a:ext cx="1928561" cy="772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81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Неочевидность целесообразности реализации проекта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920010-5229-43F0-89A4-073ACE0EDDCE}"/>
              </a:ext>
            </a:extLst>
          </p:cNvPr>
          <p:cNvSpPr txBox="1"/>
          <p:nvPr/>
        </p:nvSpPr>
        <p:spPr>
          <a:xfrm>
            <a:off x="3753610" y="3252037"/>
            <a:ext cx="4624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ФАКТОРЫ НЕДОВЕРИЯ</a:t>
            </a:r>
          </a:p>
          <a:p>
            <a:pPr algn="ctr"/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 ОРГАНАМ ВЛАСТИ</a:t>
            </a:r>
            <a:endParaRPr lang="ru-RU" sz="2800" dirty="0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736BB1D4-0860-4D96-AEA6-B1316AFBB10F}"/>
              </a:ext>
            </a:extLst>
          </p:cNvPr>
          <p:cNvSpPr txBox="1">
            <a:spLocks/>
          </p:cNvSpPr>
          <p:nvPr/>
        </p:nvSpPr>
        <p:spPr>
          <a:xfrm>
            <a:off x="469509" y="215405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lnSpc>
                <a:spcPct val="70000"/>
              </a:lnSpc>
              <a:buFont typeface="+mj-lt"/>
              <a:buAutoNum type="romanUcPeriod" startAt="2"/>
            </a:pPr>
            <a:r>
              <a:rPr lang="ru-RU" sz="2800" b="1" dirty="0"/>
              <a:t>ПРОБЛЕМА ДЕФИЦИТА ПУБЛИЧНОЙ ИНФОРМАЦИИ О РЕАЛИЗАЦИИ ПРОЕКТОВ ГЧП</a:t>
            </a:r>
          </a:p>
          <a:p>
            <a:pPr>
              <a:lnSpc>
                <a:spcPct val="70000"/>
              </a:lnSpc>
            </a:pPr>
            <a:r>
              <a:rPr lang="ru-RU" sz="2400" dirty="0"/>
              <a:t>Факторы недоверия к органам власти со стороны потенциального инвестора </a:t>
            </a:r>
          </a:p>
        </p:txBody>
      </p:sp>
    </p:spTree>
    <p:extLst>
      <p:ext uri="{BB962C8B-B14F-4D97-AF65-F5344CB8AC3E}">
        <p14:creationId xmlns:p14="http://schemas.microsoft.com/office/powerpoint/2010/main" val="9643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218EF-6346-43F3-BC73-FD96C88C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B47E7-EBC5-402C-9B76-4BD23D8C724D}"/>
              </a:ext>
            </a:extLst>
          </p:cNvPr>
          <p:cNvSpPr txBox="1"/>
          <p:nvPr/>
        </p:nvSpPr>
        <p:spPr>
          <a:xfrm>
            <a:off x="4071158" y="1901828"/>
            <a:ext cx="4191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Недоверие участников </a:t>
            </a:r>
            <a:endParaRPr 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7CAC1-DBC3-4691-B43B-80A70198B4A6}"/>
              </a:ext>
            </a:extLst>
          </p:cNvPr>
          <p:cNvSpPr txBox="1"/>
          <p:nvPr/>
        </p:nvSpPr>
        <p:spPr>
          <a:xfrm>
            <a:off x="2682931" y="3198614"/>
            <a:ext cx="2055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Финансовые потери</a:t>
            </a:r>
            <a:endParaRPr lang="ru-RU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722A9-C947-4895-BF7B-ABC7C81DDCC6}"/>
              </a:ext>
            </a:extLst>
          </p:cNvPr>
          <p:cNvSpPr txBox="1"/>
          <p:nvPr/>
        </p:nvSpPr>
        <p:spPr>
          <a:xfrm>
            <a:off x="7229992" y="3198613"/>
            <a:ext cx="2512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Репутационные потери</a:t>
            </a:r>
            <a:endParaRPr lang="ru-RU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23BC3A-3F54-489D-B832-E8804A669636}"/>
              </a:ext>
            </a:extLst>
          </p:cNvPr>
          <p:cNvSpPr txBox="1"/>
          <p:nvPr/>
        </p:nvSpPr>
        <p:spPr>
          <a:xfrm>
            <a:off x="1552402" y="4299947"/>
            <a:ext cx="19805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Потеря средств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0BBB1-FAB3-4B55-8F63-3B5FC72459A6}"/>
              </a:ext>
            </a:extLst>
          </p:cNvPr>
          <p:cNvSpPr txBox="1"/>
          <p:nvPr/>
        </p:nvSpPr>
        <p:spPr>
          <a:xfrm>
            <a:off x="4041022" y="4174556"/>
            <a:ext cx="1627217" cy="608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9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Компенсация затрат концессионеру </a:t>
            </a:r>
            <a:endParaRPr lang="ru-RU" sz="139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06FC0-A393-4DF1-AA6D-B98981BA656E}"/>
              </a:ext>
            </a:extLst>
          </p:cNvPr>
          <p:cNvSpPr txBox="1"/>
          <p:nvPr/>
        </p:nvSpPr>
        <p:spPr>
          <a:xfrm>
            <a:off x="2853344" y="5316369"/>
            <a:ext cx="1627217" cy="61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Потеря налоговых поступлений 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301E6-FD2B-4880-AD9B-0A22B26F1E3B}"/>
              </a:ext>
            </a:extLst>
          </p:cNvPr>
          <p:cNvSpPr txBox="1"/>
          <p:nvPr/>
        </p:nvSpPr>
        <p:spPr>
          <a:xfrm>
            <a:off x="6474922" y="4054962"/>
            <a:ext cx="1718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8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Снижение инвестиционной привлекательности территории </a:t>
            </a:r>
            <a:endParaRPr lang="ru-RU" sz="118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742D50-F088-4F0C-8CA2-B679E426E0B1}"/>
              </a:ext>
            </a:extLst>
          </p:cNvPr>
          <p:cNvSpPr txBox="1"/>
          <p:nvPr/>
        </p:nvSpPr>
        <p:spPr>
          <a:xfrm>
            <a:off x="8792787" y="4093159"/>
            <a:ext cx="1689560" cy="78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Утрата доверия со стороны федеральных органов власти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497C3-8DE7-4DF3-B431-D74155CA0D3A}"/>
              </a:ext>
            </a:extLst>
          </p:cNvPr>
          <p:cNvSpPr txBox="1"/>
          <p:nvPr/>
        </p:nvSpPr>
        <p:spPr>
          <a:xfrm>
            <a:off x="7554188" y="5238504"/>
            <a:ext cx="1797627" cy="78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Неоправданные ожидания со стороны населения</a:t>
            </a:r>
            <a:endParaRPr lang="ru-RU" sz="1400" dirty="0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659D0D85-3188-4064-AC0F-4D1A0C1BEF1C}"/>
              </a:ext>
            </a:extLst>
          </p:cNvPr>
          <p:cNvSpPr/>
          <p:nvPr/>
        </p:nvSpPr>
        <p:spPr>
          <a:xfrm>
            <a:off x="5935287" y="3148735"/>
            <a:ext cx="299258" cy="375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3A34060D-174B-4FD2-9BF5-E0F9BBB7F2C5}"/>
              </a:ext>
            </a:extLst>
          </p:cNvPr>
          <p:cNvSpPr/>
          <p:nvPr/>
        </p:nvSpPr>
        <p:spPr>
          <a:xfrm>
            <a:off x="3594214" y="3895457"/>
            <a:ext cx="232756" cy="25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55861603-9E81-42A5-A70D-DAF9AAF51F24}"/>
              </a:ext>
            </a:extLst>
          </p:cNvPr>
          <p:cNvSpPr/>
          <p:nvPr/>
        </p:nvSpPr>
        <p:spPr>
          <a:xfrm>
            <a:off x="8376804" y="3895458"/>
            <a:ext cx="232756" cy="25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E28A83E-BA01-41FC-BD24-7D7EB8888E7E}"/>
              </a:ext>
            </a:extLst>
          </p:cNvPr>
          <p:cNvSpPr txBox="1">
            <a:spLocks/>
          </p:cNvSpPr>
          <p:nvPr/>
        </p:nvSpPr>
        <p:spPr>
          <a:xfrm>
            <a:off x="469509" y="229034"/>
            <a:ext cx="11252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900"/>
              <a:t>Последствия недоверия, связанного с реализацией проектов ГЧП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55648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649A647D-E7F2-4526-B6DC-DAF58ACB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3AE-81A4-4214-AB03-A64B580D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09" y="229034"/>
            <a:ext cx="11252982" cy="1325563"/>
          </a:xfrm>
        </p:spPr>
        <p:txBody>
          <a:bodyPr>
            <a:normAutofit/>
          </a:bodyPr>
          <a:lstStyle/>
          <a:p>
            <a:pPr marL="857250" indent="-857250">
              <a:lnSpc>
                <a:spcPct val="70000"/>
              </a:lnSpc>
              <a:buFont typeface="+mj-lt"/>
              <a:buAutoNum type="romanUcPeriod" startAt="3"/>
            </a:pPr>
            <a:r>
              <a:rPr lang="ru-RU" sz="3600" b="1" dirty="0"/>
              <a:t>РАСКРЫТИЕ ИНФОРМАЦИИ НА РАЗЛИЧНЫХ ЭТАПАХ 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670867"/>
            <a:ext cx="1098073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Информационная доступность</a:t>
            </a: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является хорошим механизмом повышения инвестиционной привлекательности региона, а также профилактики общественного недовольства, особенно в период обострения последствий, вызванных пандемией, и падения общего рейтинга доверия к органам власти.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Раскрытие информации позволит: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Минимизировать вероятность финансовых и репутационных потерь;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Повысить спрос населения на предоставляемые инфраструктурным объектом услуги;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Повысить инвестиционную привлекательность реализуемого проекта и будущих проектных инициатив.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Для достижения указанных целей публичному образованию целесообразно совершать определенные шаги, направленные на раскрытие информации на различных этапах реализации проекта. Рассмотрим эти шаги подробнее.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7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>
            <a:extLst>
              <a:ext uri="{FF2B5EF4-FFF2-40B4-BE49-F238E27FC236}">
                <a16:creationId xmlns:a16="http://schemas.microsoft.com/office/drawing/2014/main" id="{0BDD0A77-2D13-4F58-BD61-3ED72C171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3AE-81A4-4214-AB03-A64B580D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09" y="229034"/>
            <a:ext cx="11252982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900" dirty="0"/>
              <a:t>Раскрытие информации на различных этапах 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A317-3512-4BE4-AC74-27B68125B6F8}"/>
              </a:ext>
            </a:extLst>
          </p:cNvPr>
          <p:cNvSpPr txBox="1"/>
          <p:nvPr/>
        </p:nvSpPr>
        <p:spPr>
          <a:xfrm>
            <a:off x="587375" y="1704119"/>
            <a:ext cx="10980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63077-204D-4F29-A44F-2F66E1C302BD}"/>
              </a:ext>
            </a:extLst>
          </p:cNvPr>
          <p:cNvSpPr txBox="1"/>
          <p:nvPr/>
        </p:nvSpPr>
        <p:spPr>
          <a:xfrm>
            <a:off x="605631" y="1783631"/>
            <a:ext cx="109807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Шаг 1: Утверждение перечня объектов, в отношении которых планируется заключение концессионных соглашений и его размещение.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 основании части 3 статьи 4 Федерального закона от 21.07.2005 № 115-ФЗ «О концессионных соглашениях» органы местного самоуправления в соответствии со своими полномочиями каждый год до 1 февраля текущего календарного года обязаны утверждать перечень объектов, в отношении которых планируется заключение концессионных соглашений. Указанный перечень после его утверждения подлежит размещению органами местного самоуправления на официальном сайте</a:t>
            </a:r>
            <a:r>
              <a:rPr lang="en-US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torgi.gov.ru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 также на официальном сайте муниципалитета.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Указанный перечень носит информационный характер. Отсутствие в перечне какого-либо объекта не является препятствием для заключения концессионного соглашения.</a:t>
            </a:r>
          </a:p>
        </p:txBody>
      </p:sp>
    </p:spTree>
    <p:extLst>
      <p:ext uri="{BB962C8B-B14F-4D97-AF65-F5344CB8AC3E}">
        <p14:creationId xmlns:p14="http://schemas.microsoft.com/office/powerpoint/2010/main" val="92359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D1C9C0-53CA-4975-94C3-F90C235E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-2788" r="2838" b="-1454"/>
          <a:stretch/>
        </p:blipFill>
        <p:spPr>
          <a:xfrm>
            <a:off x="0" y="-145473"/>
            <a:ext cx="12192000" cy="7148945"/>
          </a:xfr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CF4D75B-DE63-42C9-88E1-58067FE5424C}"/>
              </a:ext>
            </a:extLst>
          </p:cNvPr>
          <p:cNvSpPr/>
          <p:nvPr/>
        </p:nvSpPr>
        <p:spPr>
          <a:xfrm>
            <a:off x="249383" y="515389"/>
            <a:ext cx="2468880" cy="565266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Свердловская обл.</a:t>
            </a:r>
          </a:p>
        </p:txBody>
      </p:sp>
    </p:spTree>
    <p:extLst>
      <p:ext uri="{BB962C8B-B14F-4D97-AF65-F5344CB8AC3E}">
        <p14:creationId xmlns:p14="http://schemas.microsoft.com/office/powerpoint/2010/main" val="164565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EC045-9D2B-4EB4-949F-F177E168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9988E8-3CD5-436A-8042-44DEF83D0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3587"/>
          <a:stretch/>
        </p:blipFill>
        <p:spPr>
          <a:xfrm>
            <a:off x="-2772" y="-8316"/>
            <a:ext cx="12194772" cy="6867363"/>
          </a:xfrm>
        </p:spPr>
      </p:pic>
    </p:spTree>
    <p:extLst>
      <p:ext uri="{BB962C8B-B14F-4D97-AF65-F5344CB8AC3E}">
        <p14:creationId xmlns:p14="http://schemas.microsoft.com/office/powerpoint/2010/main" val="6339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E58BFF-C06A-4CE6-AC90-C67086480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r="2892"/>
          <a:stretch/>
        </p:blipFill>
        <p:spPr>
          <a:xfrm>
            <a:off x="-18422" y="74079"/>
            <a:ext cx="12210422" cy="6790225"/>
          </a:xfrm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4B5950B5-87B7-459B-82D1-931CE65C2E3A}"/>
              </a:ext>
            </a:extLst>
          </p:cNvPr>
          <p:cNvSpPr/>
          <p:nvPr/>
        </p:nvSpPr>
        <p:spPr>
          <a:xfrm>
            <a:off x="329770" y="334518"/>
            <a:ext cx="2468880" cy="565266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Белгородская обл.</a:t>
            </a:r>
          </a:p>
        </p:txBody>
      </p:sp>
    </p:spTree>
    <p:extLst>
      <p:ext uri="{BB962C8B-B14F-4D97-AF65-F5344CB8AC3E}">
        <p14:creationId xmlns:p14="http://schemas.microsoft.com/office/powerpoint/2010/main" val="1804942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1611</Words>
  <Application>Microsoft Office PowerPoint</Application>
  <PresentationFormat>Широкоэкранный</PresentationFormat>
  <Paragraphs>170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Тема Office</vt:lpstr>
      <vt:lpstr>Раскрытие информации о проектах, реализуемых с использованием механизма государственно-частного партнерства</vt:lpstr>
      <vt:lpstr>ВВЕДЕНИЕ</vt:lpstr>
      <vt:lpstr>Презентация PowerPoint</vt:lpstr>
      <vt:lpstr>Презентация PowerPoint</vt:lpstr>
      <vt:lpstr>РАСКРЫТИЕ ИНФОРМАЦИИ НА РАЗЛИЧНЫХ ЭТАПАХ РЕАЛИЗАЦИИ ПРОЕКТА</vt:lpstr>
      <vt:lpstr>Раскрытие информации на различных этапах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IV. РАСКРЫТИЕ ИНФОРМАЦИИ О ГЧП ПРОЕКТАХ, РЕАЛИЗУЕМЫХ НА ТЕРРИТОРИИ КАЛУЖСКОЙ ОБЛАСТИ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Раскрытие информации о проектах, реализуемых с использованием механизма ГЧП</dc:title>
  <dc:creator>CGHP</dc:creator>
  <cp:lastModifiedBy>CGHP</cp:lastModifiedBy>
  <cp:revision>19</cp:revision>
  <cp:lastPrinted>2021-08-02T05:38:27Z</cp:lastPrinted>
  <dcterms:created xsi:type="dcterms:W3CDTF">2021-07-28T08:01:26Z</dcterms:created>
  <dcterms:modified xsi:type="dcterms:W3CDTF">2021-08-25T05:29:41Z</dcterms:modified>
</cp:coreProperties>
</file>